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71" r:id="rId3"/>
    <p:sldId id="263" r:id="rId4"/>
    <p:sldId id="264" r:id="rId5"/>
    <p:sldId id="265" r:id="rId6"/>
    <p:sldId id="272" r:id="rId7"/>
    <p:sldId id="266" r:id="rId8"/>
    <p:sldId id="273" r:id="rId9"/>
    <p:sldId id="267" r:id="rId10"/>
    <p:sldId id="274" r:id="rId11"/>
    <p:sldId id="268" r:id="rId12"/>
    <p:sldId id="276" r:id="rId13"/>
    <p:sldId id="275" r:id="rId14"/>
    <p:sldId id="283" r:id="rId15"/>
    <p:sldId id="269" r:id="rId16"/>
    <p:sldId id="277" r:id="rId17"/>
    <p:sldId id="278" r:id="rId18"/>
    <p:sldId id="270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61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36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38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98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38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127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90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7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41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69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16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AC5C-7A70-4D48-A33C-639DB426D6A5}" type="datetimeFigureOut">
              <a:rPr lang="nl-NL" smtClean="0"/>
              <a:t>8-8-2019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78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Guangzhou in de Parelrivierdelta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7223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Ligging in een delta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De delta van de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Jiang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(Parelrivier) is sterk verstedelijkt.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hier liggen onder andere: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- de megasteden Guangzhou (15 miljoen inw) en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Shenzhen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(13 miljoen inw)         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- en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Dongguan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(9 miljoen inw) en Hongkong (8 miljoen inw)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6F6F93-BD04-43DB-8B80-4E6B782B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8" y="3095593"/>
            <a:ext cx="6241002" cy="34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4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Shanghai in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Yangtzedelta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7568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 groei van Shanghai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114F8D-2E8C-4362-A088-5A6A4C23A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5699"/>
            <a:ext cx="3957220" cy="359282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B61133F-C2B5-400D-AF19-22DCBDB79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220" y="1872411"/>
            <a:ext cx="5177636" cy="36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0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Shanghai in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Yangtzedelta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961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Het nieuwe Shanghai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1992: Shanghai aangewezen als open gebied.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net als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Shenzhen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(1980) en Guangzhou (1984)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 Shanghai: geen nadruk op ongeschoold werk, maar op diensten.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 paste goed bij de commerciële havenstad met een beter opgeleide bevolking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en was mogelijk door de financiële steun van de regering in Beijing.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De groei is goed te zien aan de overkant van de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Yangtze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1992: onbebouwd gebied. Nu: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Pudong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Shanghai: financieel en commercieel centrum van China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samen met Singapore en Hongkong: van heel Azië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2135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Shanghai in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Yangtzedelta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9617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Het nieuwe Shanghai</a:t>
            </a:r>
          </a:p>
          <a:p>
            <a:endParaRPr lang="nl-NL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D66F29-98FF-43F1-84C0-C16560D6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04" y="1563808"/>
            <a:ext cx="6219640" cy="49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Shanghai in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Yangtzedelta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96174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Het nieuwe Shanghai</a:t>
            </a:r>
          </a:p>
          <a:p>
            <a:endParaRPr lang="nl-NL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Oude, traditionele wijkjes worden gesloopt en vervangen door hoogbouw met dure kantoren en woningen.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De bevolkingssamenstelling verandert: het geboortecijfer is heel laag.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combinatie kinderen + drukke baan is erg lastig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een extra kinderkamer is meestal niet te betalen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vergrijzing en ontgroening in Shanghai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32351C-1919-4306-ADD8-988CAB9A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66" y="3626136"/>
            <a:ext cx="4021862" cy="2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Shanghai in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Yangtzedelta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961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776907-D24A-4B01-92D7-73C426DF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1" y="1061535"/>
            <a:ext cx="3590021" cy="55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1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De delta’s vergeleken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411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Verschillen tussen de delta’s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De Parelrivierdelta en de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Yangtzedelta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zijn de ‘krachtcentrales’ van de Chinese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economie.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40% inkomen in China en de meeste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buitenlandse investeringen.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 ook grote verschillen.</a:t>
            </a:r>
          </a:p>
          <a:p>
            <a:pPr>
              <a:buFontTx/>
              <a:buChar char="►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383577-B7FB-4276-86D0-52EA17F17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759" y="1127866"/>
            <a:ext cx="3990586" cy="54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2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De delta’s vergeleken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8465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Verschillen tussen de delta’s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Verschil 1: soort werk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Parelrivierdelta: ‘werkplaats van China’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 eenvoudige producten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 opdrachtgever = Hongkong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Yangtzedelta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‘kantoor van China’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 ook industrie: vaak technisch ingewikkelde producten (auto’s, computers).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Maar: er is wel wat aan het veranderen.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Parelrivierdelta: minder eenvoudige producten door stijging lonen.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die fabrieken verhuizen naar het binnenland van China (lagere lonen).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Parelrivierdelta: meer hightechbedrijven en groei dienstensector.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7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De delta’s vergeleken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846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Verschillen tussen de delta’s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Goed zichtbaar in Guangzhou: eerst achterblijver, nu: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- modern stadscentrum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- groot universiteitscomplex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- goed bereikbare containerhaven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een van de 10 grootste havens ter wereld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B00667-E401-48B5-972E-FEE985B4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5" y="3124691"/>
            <a:ext cx="4577039" cy="34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De delta’s vergeleken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7489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Overeenkomsten in de delta’s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Beide delta’s zijn sterk verstedelijkte gebieden met: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- ‘gewone’ problemen door urbanisatie: huisvesting migranten, congestie,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luchtvervuiling, slechte werkomstandigheden.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- meer problemen in de delta’s.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De sociale ongelijkheid is toegenomen: scherpe segregatie tussen arm en rijk: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oude wijken waar de ‘gewone Chinees’ woont: laag inkomen, slecht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onderhouden huisjes.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wijken met (soms dure)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woonflats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waar de groeiende middenklasse en de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rijken wonen.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 </a:t>
            </a:r>
            <a:r>
              <a:rPr lang="nl-NL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gated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community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 woonbuurt met een hek eromheen en een bewaakte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toegang.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 geeft veiligheid en status aan de bewoners.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5430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De delta’s vergeleken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748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Overeenkomsten in de delta’s</a:t>
            </a:r>
          </a:p>
          <a:p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7731C7-883B-4A7C-A2B6-14795373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3" y="1623995"/>
            <a:ext cx="8748943" cy="49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Guangzhou in de Parelrivierdelta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5" y="1127866"/>
            <a:ext cx="8722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Ligging in een delta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917554-7AA9-4FFB-B750-DC100940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" y="1872460"/>
            <a:ext cx="9037468" cy="42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De delta’s vergeleken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7489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Overeenkomsten in de delta’s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Door de vergrijzing en ontgroening dreigen grote tekorten aan werknemers.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Maatregelen: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toelaten meer (goedopgeleide) migranten.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versoepeling / afschaffing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eenkindpolitiek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maar: veel stadsbewoners kiezen toch voor geen kinderen / 1 kind door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dure woningen en drukke banen.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Hongkong en Shanghai staan in de top 10 van duurste steden om te wonen.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Grote concurrentie tussen de steden: moeten meer gaan samenwerken.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Maatregel: aanleg hogesnelheidslijnen tussen de grote steden in de buurt.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sterk verbeterde infrastructuur zorgt voor sterk verbeterde bereikbaarheid.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44458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De delta’s vergeleken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748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Overeenkomsten in de delta’s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77AA6D-BA8D-4A71-87C6-2A2A250E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3" y="1545962"/>
            <a:ext cx="58769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58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De delta’s vergeleken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748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05D106-BB3A-4C69-BA9A-E6E9883BF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60" y="1207831"/>
            <a:ext cx="3940204" cy="54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Guangzhou in de Parelrivierdelta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8732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 opkomst van de Parelrivierdelta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De enorme verstedelijking begon met ontwikkelingen in de voormalige Britse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kolonie Hongkong.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begin 20</a:t>
            </a:r>
            <a:r>
              <a:rPr lang="nl-NL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eeuw onder Chinees bestuur, maar met een speciale status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 ‘buitenlandse stad’ in China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 1980: start 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opendeurpolitiek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= beleid waarbij buitenlandse bedrijven zich in een gebied mogen vestigen.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nog steeds communistisch met het eenpartijstelsel, maar nu ook met uitzonderingen.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eerste 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open gebied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net over de grens met Hongkong: locatie eerste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buitenlandse fabrieken.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groot succes: veel fabrieken verhuisden van het dure Hongkong naar de lage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lonen in China, vooral eenvoudige producten (kleding, speelgoed, schoenen)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kantoren (</a:t>
            </a:r>
            <a:r>
              <a:rPr lang="nl-NL" sz="20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front office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bleven in Hongkong, fabrieken (</a:t>
            </a:r>
            <a:r>
              <a:rPr lang="nl-NL" sz="20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back office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naar China.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6928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Guangzhou in de Parelrivierdelta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8554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Enorme groei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Shenzhen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(net over de grens bij Hongkong) en Guangzhou groeiden snel.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nieuwe industrie betekent meer banen en dit leidde tot massale migratie.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Vanuit het binnenland: jaarlijks 1 a 2 miljoen 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arbeidsmigranten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naar de Parelrivierdelta.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Grote gevolgen voor de inrichting: er ontstonden grote 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metropolen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metropool = enorm grote agglomeratie.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metropolitaan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gebied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 het sterk verstedelijkte gebied rond een metropool.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Parelrivierdelta: 118 miljoen inwoners.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7851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Guangzhou in de Parelrivierdelta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9144" y="1198887"/>
            <a:ext cx="81718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Ruimtelijke kwaliteit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Om de toestroom aan migranten op te vangen,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wordt met een enorm tempo gebouwd aan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woningen, voorzieningen en infrastructuur.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hoog tempo + soms ongecontroleerde /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geplande manier waarop gebouwd wordt =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problemen met de 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ruimtelijke kwaliteit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 goede ruimtelijke kwaliteit betekent dat een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plek leefbaar is, zaken als veiligheid, sociale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contacten, onderhoud, en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(groen)voorzieningen zijn dan goed geregeld.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1C493E-973C-4F9E-A27C-1B5E61AC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710" y="1114802"/>
            <a:ext cx="3716290" cy="53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Guangzhou in de Parelrivierdelta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9144" y="1198887"/>
            <a:ext cx="817189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Ruimtelijke kwaliteit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Problemen met de ruimtelijke kwaliteit zijn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goed zichtbaar in de honderden stadsdorpen.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laagbouw is veranderd in hoogbouw.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geen wettelijke controle van de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bouwvoorschriften.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kleine appartementen in dicht op elkaar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staande gebouwen: hoge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bebouwingsdichtheid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weinig speeltuinen, sportveldjes en parken.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b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1C493E-973C-4F9E-A27C-1B5E61AC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710" y="1114802"/>
            <a:ext cx="3716290" cy="53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2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Shanghai in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Yangtzedelta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6601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Ligging in een delta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In de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Yangtzedelta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wonen 222 miljoen mensen.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delta van de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Yangtze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/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Chang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Jiang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 megasteden Shanghai (24 miljoen inw), Hangzhou (13) en Nanjing (11)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Gunstige ligging: via de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Yangtze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is zelfs het snelgroeiende stedelijke gebied van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Chongqing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bereikbaar 1.500 km in het binnenland.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groot 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achterland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= het gebied waarop bijvoorbeeld een haven is gericht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voor de aan- en afvoer van goederen.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qua ligging is Shanghai vergelijkbaar met Rotterdam aan de Maas.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vroeger: Rotterdam de grootste haven ter wereld. Nu: Shanghai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5 van de 10 steden uit de top-10 met grootste zeehavens in de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Parelrivierdelta en de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Yangtzedelta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!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1561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Shanghai in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Yangtzedelta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660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Ligging in een delta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1378FB-7707-4B63-9FE3-6CD47071C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8" y="1606097"/>
            <a:ext cx="5610687" cy="49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8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Shanghai in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Yangtzedelta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88A4-0449-4322-99C2-F8CC70C2FAAF}"/>
              </a:ext>
            </a:extLst>
          </p:cNvPr>
          <p:cNvSpPr/>
          <p:nvPr/>
        </p:nvSpPr>
        <p:spPr>
          <a:xfrm>
            <a:off x="173114" y="1127866"/>
            <a:ext cx="89617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 groei van Shanghai</a:t>
            </a:r>
          </a:p>
          <a:p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►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Shanghai is de grootste stad van China.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snelle groei door sociale bevolkingsgroei.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Grote westerse invloed: 1850-1940: </a:t>
            </a:r>
            <a:r>
              <a:rPr lang="nl-NL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concessiegebieden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in bepaalde delen van de stad.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een gebied in een ander land waar vrijhandel gedreven mag worden.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Shanghai bestond uit de oude Chinese stad, de Franse Concessie en de Internationale Concessie (Engelsen en Amerikanen).</a:t>
            </a:r>
          </a:p>
          <a:p>
            <a:endParaRPr lang="nl-NL" sz="7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 westerse invloed zie je terug in de bebouwing.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centrum: gebouwen lijken op die in Europa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oude Chinese wijken: huisjes die lijken op arbeidershuisjes in Engeland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wel met veel sociale controle en participatie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880434792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390</Words>
  <Application>Microsoft Office PowerPoint</Application>
  <PresentationFormat>Diavoorstelling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1_Kantoorthema</vt:lpstr>
      <vt:lpstr>C.1 Guangzhou in de Parelrivierdelta</vt:lpstr>
      <vt:lpstr>C.1 Guangzhou in de Parelrivierdelta</vt:lpstr>
      <vt:lpstr>C.1 Guangzhou in de Parelrivierdelta</vt:lpstr>
      <vt:lpstr>C.1 Guangzhou in de Parelrivierdelta</vt:lpstr>
      <vt:lpstr>C.1 Guangzhou in de Parelrivierdelta</vt:lpstr>
      <vt:lpstr>C.1 Guangzhou in de Parelrivierdelta</vt:lpstr>
      <vt:lpstr>C.2 Shanghai in de Yangtzedelta</vt:lpstr>
      <vt:lpstr>C.2 Shanghai in de Yangtzedelta</vt:lpstr>
      <vt:lpstr>C.2 Shanghai in de Yangtzedelta</vt:lpstr>
      <vt:lpstr>C.2 Shanghai in de Yangtzedelta</vt:lpstr>
      <vt:lpstr>C.2 Shanghai in de Yangtzedelta</vt:lpstr>
      <vt:lpstr>C.2 Shanghai in de Yangtzedelta</vt:lpstr>
      <vt:lpstr>C.2 Shanghai in de Yangtzedelta</vt:lpstr>
      <vt:lpstr>C.2 Shanghai in de Yangtzedelta</vt:lpstr>
      <vt:lpstr>C.3 De delta’s vergeleken</vt:lpstr>
      <vt:lpstr>C.3 De delta’s vergeleken</vt:lpstr>
      <vt:lpstr>C.3 De delta’s vergeleken</vt:lpstr>
      <vt:lpstr>C.3 De delta’s vergeleken</vt:lpstr>
      <vt:lpstr>C.3 De delta’s vergeleken</vt:lpstr>
      <vt:lpstr>C.3 De delta’s vergeleken</vt:lpstr>
      <vt:lpstr>C.3 De delta’s vergeleken</vt:lpstr>
      <vt:lpstr>C.3 De delta’s vergeleken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C.1 Guangzhou in de Parelrivierdelta</dc:title>
  <dc:creator>Freek Jutte</dc:creator>
  <cp:lastModifiedBy>Eitjes, Tom</cp:lastModifiedBy>
  <cp:revision>17</cp:revision>
  <dcterms:created xsi:type="dcterms:W3CDTF">2019-07-25T18:39:01Z</dcterms:created>
  <dcterms:modified xsi:type="dcterms:W3CDTF">2019-08-08T11:12:58Z</dcterms:modified>
</cp:coreProperties>
</file>