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60" r:id="rId5"/>
    <p:sldId id="272" r:id="rId6"/>
    <p:sldId id="259" r:id="rId7"/>
    <p:sldId id="261" r:id="rId8"/>
    <p:sldId id="276" r:id="rId9"/>
    <p:sldId id="275" r:id="rId10"/>
    <p:sldId id="274" r:id="rId11"/>
    <p:sldId id="273" r:id="rId12"/>
    <p:sldId id="262" r:id="rId13"/>
    <p:sldId id="277" r:id="rId14"/>
    <p:sldId id="264" r:id="rId15"/>
    <p:sldId id="265" r:id="rId16"/>
    <p:sldId id="266" r:id="rId17"/>
    <p:sldId id="279" r:id="rId18"/>
    <p:sldId id="280" r:id="rId19"/>
    <p:sldId id="278" r:id="rId20"/>
    <p:sldId id="282" r:id="rId21"/>
    <p:sldId id="281" r:id="rId22"/>
    <p:sldId id="268" r:id="rId23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053" autoAdjust="0"/>
  </p:normalViewPr>
  <p:slideViewPr>
    <p:cSldViewPr>
      <p:cViewPr varScale="1">
        <p:scale>
          <a:sx n="97" d="100"/>
          <a:sy n="97" d="100"/>
        </p:scale>
        <p:origin x="1320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D1F252-2466-47C8-BDA0-9BD6CECE335C}" type="datetimeFigureOut">
              <a:rPr lang="nl-NL" smtClean="0"/>
              <a:t>8-7-2016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BE9723-C828-4662-834E-185457EFAA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6852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Het</a:t>
            </a:r>
            <a:r>
              <a:rPr lang="nl-NL" baseline="0" dirty="0" smtClean="0"/>
              <a:t> is een leuke optie om het verhaal bij punt 3 in de vorige dia </a:t>
            </a:r>
            <a:r>
              <a:rPr lang="nl-NL" i="1" baseline="0" dirty="0" smtClean="0"/>
              <a:t>niet </a:t>
            </a:r>
            <a:r>
              <a:rPr lang="nl-NL" i="0" baseline="0" dirty="0" smtClean="0"/>
              <a:t>te behandelen en de tekst in het midden van deze dia ook te negeren. Leerlingen kunnen dan zelf </a:t>
            </a:r>
            <a:r>
              <a:rPr lang="nl-NL" i="0" baseline="0" dirty="0" smtClean="0"/>
              <a:t>met behulp van </a:t>
            </a:r>
            <a:r>
              <a:rPr lang="nl-NL" i="0" baseline="0" dirty="0" smtClean="0"/>
              <a:t>deze twee kaarten in een minuut of 3 proberen te bedenken hoe het kan dat het in het zuiden van Chili veel meer regent dan in het noorden, terwijl het Andesgebergte gewoon </a:t>
            </a:r>
            <a:r>
              <a:rPr lang="nl-NL" i="0" baseline="0" dirty="0" smtClean="0"/>
              <a:t>doorloopt </a:t>
            </a:r>
            <a:r>
              <a:rPr lang="nl-NL" i="0" baseline="0" dirty="0" smtClean="0"/>
              <a:t>van noord naar zuid. 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E9723-C828-4662-834E-185457EFAA6F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3632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1AC5C-7A70-4D48-A33C-639DB426D6A5}" type="datetimeFigureOut">
              <a:rPr lang="nl-NL" smtClean="0"/>
              <a:t>8-7-2016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3A19-DF7A-4570-AC33-1656990BA1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7969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1AC5C-7A70-4D48-A33C-639DB426D6A5}" type="datetimeFigureOut">
              <a:rPr lang="nl-NL" smtClean="0"/>
              <a:t>8-7-2016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3A19-DF7A-4570-AC33-1656990BA1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4449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1AC5C-7A70-4D48-A33C-639DB426D6A5}" type="datetimeFigureOut">
              <a:rPr lang="nl-NL" smtClean="0"/>
              <a:t>8-7-2016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3A19-DF7A-4570-AC33-1656990BA1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0449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1AC5C-7A70-4D48-A33C-639DB426D6A5}" type="datetimeFigureOut">
              <a:rPr lang="nl-NL" smtClean="0"/>
              <a:t>8-7-2016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3A19-DF7A-4570-AC33-1656990BA1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8689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1AC5C-7A70-4D48-A33C-639DB426D6A5}" type="datetimeFigureOut">
              <a:rPr lang="nl-NL" smtClean="0"/>
              <a:t>8-7-2016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3A19-DF7A-4570-AC33-1656990BA1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775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1AC5C-7A70-4D48-A33C-639DB426D6A5}" type="datetimeFigureOut">
              <a:rPr lang="nl-NL" smtClean="0"/>
              <a:t>8-7-2016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3A19-DF7A-4570-AC33-1656990BA1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481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1AC5C-7A70-4D48-A33C-639DB426D6A5}" type="datetimeFigureOut">
              <a:rPr lang="nl-NL" smtClean="0"/>
              <a:t>8-7-2016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3A19-DF7A-4570-AC33-1656990BA1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4210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1AC5C-7A70-4D48-A33C-639DB426D6A5}" type="datetimeFigureOut">
              <a:rPr lang="nl-NL" smtClean="0"/>
              <a:t>8-7-2016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3A19-DF7A-4570-AC33-1656990BA1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2735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1AC5C-7A70-4D48-A33C-639DB426D6A5}" type="datetimeFigureOut">
              <a:rPr lang="nl-NL" smtClean="0"/>
              <a:t>8-7-2016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3A19-DF7A-4570-AC33-1656990BA1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4616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1AC5C-7A70-4D48-A33C-639DB426D6A5}" type="datetimeFigureOut">
              <a:rPr lang="nl-NL" smtClean="0"/>
              <a:t>8-7-2016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3A19-DF7A-4570-AC33-1656990BA1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5294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1AC5C-7A70-4D48-A33C-639DB426D6A5}" type="datetimeFigureOut">
              <a:rPr lang="nl-NL" smtClean="0"/>
              <a:t>8-7-2016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3A19-DF7A-4570-AC33-1656990BA1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3996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1AC5C-7A70-4D48-A33C-639DB426D6A5}" type="datetimeFigureOut">
              <a:rPr lang="nl-NL" smtClean="0"/>
              <a:t>8-7-2016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B3A19-DF7A-4570-AC33-1656990BA1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8487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06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0" y="332656"/>
            <a:ext cx="9134856" cy="720000"/>
          </a:xfrm>
        </p:spPr>
        <p:txBody>
          <a:bodyPr>
            <a:norm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§3 Klimaat</a:t>
            </a:r>
            <a:endParaRPr lang="nl-NL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1" y="1075167"/>
            <a:ext cx="906087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b="1" dirty="0" smtClean="0"/>
              <a:t>Unieke ligging</a:t>
            </a:r>
          </a:p>
          <a:p>
            <a:endParaRPr lang="nl-NL" sz="2200" b="1" dirty="0"/>
          </a:p>
          <a:p>
            <a:pPr marL="342900" indent="-342900">
              <a:buFont typeface="Wingdings" pitchFamily="2" charset="2"/>
              <a:buChar char="Ø"/>
            </a:pPr>
            <a:r>
              <a:rPr lang="nl-NL" sz="2200" dirty="0" smtClean="0"/>
              <a:t>Chili is een erg lang en smal land in Zuid-Amerika.</a:t>
            </a:r>
            <a:br>
              <a:rPr lang="nl-NL" sz="2200" dirty="0" smtClean="0"/>
            </a:br>
            <a:endParaRPr lang="nl-NL" sz="1200" dirty="0"/>
          </a:p>
          <a:p>
            <a:pPr marL="342900" indent="-342900">
              <a:buFont typeface="Arial" pitchFamily="34" charset="0"/>
              <a:buChar char="•"/>
            </a:pPr>
            <a:r>
              <a:rPr lang="nl-NL" sz="2200" dirty="0"/>
              <a:t>K</a:t>
            </a:r>
            <a:r>
              <a:rPr lang="nl-NL" sz="2200" dirty="0" smtClean="0"/>
              <a:t>limaten:</a:t>
            </a:r>
            <a:endParaRPr lang="nl-NL" sz="1200" dirty="0"/>
          </a:p>
          <a:p>
            <a:pPr marL="457200" indent="-457200">
              <a:buFont typeface="+mj-lt"/>
              <a:buAutoNum type="arabicPeriod"/>
            </a:pPr>
            <a:r>
              <a:rPr lang="nl-NL" sz="2200" dirty="0" smtClean="0"/>
              <a:t>Droge klimaten in het noorden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200" b="1" dirty="0" smtClean="0"/>
              <a:t>Mediterraan</a:t>
            </a:r>
            <a:r>
              <a:rPr lang="nl-NL" sz="2200" dirty="0" smtClean="0"/>
              <a:t> </a:t>
            </a:r>
            <a:r>
              <a:rPr lang="nl-NL" sz="2200" b="1" dirty="0" smtClean="0"/>
              <a:t>klimaat</a:t>
            </a:r>
            <a:r>
              <a:rPr lang="nl-NL" sz="2200" dirty="0" smtClean="0"/>
              <a:t> rondom Santiago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200" b="1" dirty="0" smtClean="0"/>
              <a:t>Zeeklimaat</a:t>
            </a:r>
            <a:r>
              <a:rPr lang="nl-NL" sz="2200" dirty="0" smtClean="0"/>
              <a:t> in het zuiden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200" b="1" dirty="0" smtClean="0"/>
              <a:t>Hooggebergteklimaat</a:t>
            </a:r>
            <a:r>
              <a:rPr lang="nl-NL" sz="2200" dirty="0" smtClean="0"/>
              <a:t> in de Andes</a:t>
            </a:r>
            <a:br>
              <a:rPr lang="nl-NL" sz="2200" dirty="0" smtClean="0"/>
            </a:br>
            <a:endParaRPr lang="nl-NL" sz="22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77102"/>
            <a:ext cx="2460460" cy="2519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47"/>
          <a:stretch/>
        </p:blipFill>
        <p:spPr bwMode="auto">
          <a:xfrm>
            <a:off x="3326772" y="4077101"/>
            <a:ext cx="2407325" cy="2519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969" y="1075167"/>
            <a:ext cx="2725353" cy="5521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290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0" y="332656"/>
            <a:ext cx="9134856" cy="720000"/>
          </a:xfrm>
        </p:spPr>
        <p:txBody>
          <a:bodyPr>
            <a:norm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§3 Klimaat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1075167"/>
            <a:ext cx="853244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b="1" dirty="0" smtClean="0"/>
              <a:t>Droogte in Chili</a:t>
            </a:r>
          </a:p>
          <a:p>
            <a:endParaRPr lang="nl-NL" sz="1200" b="1" dirty="0"/>
          </a:p>
          <a:p>
            <a:pPr marL="342900" indent="-342900">
              <a:buFont typeface="Wingdings" pitchFamily="2" charset="2"/>
              <a:buChar char="Ø"/>
            </a:pPr>
            <a:r>
              <a:rPr lang="nl-NL" sz="2200" dirty="0" smtClean="0"/>
              <a:t>Het extreem droge klimaat in het noorden </a:t>
            </a:r>
            <a:br>
              <a:rPr lang="nl-NL" sz="2200" dirty="0" smtClean="0"/>
            </a:br>
            <a:r>
              <a:rPr lang="nl-NL" sz="2200" dirty="0" smtClean="0"/>
              <a:t>wordt veroorzaakt door </a:t>
            </a:r>
            <a:r>
              <a:rPr lang="nl-NL" sz="2200" dirty="0" smtClean="0"/>
              <a:t>drie</a:t>
            </a:r>
            <a:r>
              <a:rPr lang="nl-NL" sz="2200" dirty="0" smtClean="0"/>
              <a:t> </a:t>
            </a:r>
            <a:r>
              <a:rPr lang="nl-NL" sz="2200" dirty="0" smtClean="0"/>
              <a:t>factoren:</a:t>
            </a:r>
          </a:p>
          <a:p>
            <a:pPr marL="342900" indent="-342900">
              <a:buFont typeface="Wingdings" pitchFamily="2" charset="2"/>
              <a:buChar char="Ø"/>
            </a:pPr>
            <a:endParaRPr lang="nl-NL" sz="1200" dirty="0"/>
          </a:p>
          <a:p>
            <a:pPr marL="457200" indent="-457200">
              <a:buFont typeface="+mj-lt"/>
              <a:buAutoNum type="arabicPeriod"/>
            </a:pPr>
            <a:r>
              <a:rPr lang="nl-NL" sz="2200" dirty="0" smtClean="0"/>
              <a:t>Het subtropische gebied van hoge luchtdruk boven de Grote Oceaan</a:t>
            </a:r>
            <a:endParaRPr lang="nl-NL" sz="2200" dirty="0"/>
          </a:p>
          <a:p>
            <a:pPr marL="457200" indent="-457200">
              <a:buFont typeface="+mj-lt"/>
              <a:buAutoNum type="arabicPeriod"/>
            </a:pPr>
            <a:r>
              <a:rPr lang="nl-NL" sz="2200" dirty="0" smtClean="0"/>
              <a:t>De Humboldtstroom</a:t>
            </a:r>
            <a:endParaRPr lang="nl-NL" sz="2200" dirty="0"/>
          </a:p>
          <a:p>
            <a:pPr marL="457200" indent="-457200">
              <a:buFont typeface="+mj-lt"/>
              <a:buAutoNum type="arabicPeriod"/>
            </a:pPr>
            <a:r>
              <a:rPr lang="nl-NL" sz="2200" dirty="0" smtClean="0"/>
              <a:t>Het Andesgebergte</a:t>
            </a:r>
          </a:p>
          <a:p>
            <a:pPr marL="457200" indent="-457200">
              <a:buFont typeface="+mj-lt"/>
              <a:buAutoNum type="arabicPeriod"/>
            </a:pPr>
            <a:endParaRPr lang="nl-NL" sz="2200" dirty="0"/>
          </a:p>
          <a:p>
            <a:pPr marL="457200" indent="-457200">
              <a:buFont typeface="+mj-lt"/>
              <a:buAutoNum type="arabicPeriod"/>
            </a:pPr>
            <a:endParaRPr lang="nl-NL" sz="22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65418"/>
            <a:ext cx="5832648" cy="2916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477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0" y="332656"/>
            <a:ext cx="9134856" cy="720000"/>
          </a:xfrm>
        </p:spPr>
        <p:txBody>
          <a:bodyPr>
            <a:norm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§3 Klimaat</a:t>
            </a:r>
            <a:endParaRPr lang="nl-NL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124744"/>
            <a:ext cx="9144000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nl-NL" sz="2200" dirty="0">
                <a:solidFill>
                  <a:prstClr val="black"/>
                </a:solidFill>
              </a:rPr>
              <a:t>Het subtropische gebied van hoge luchtdruk boven de Grote </a:t>
            </a:r>
            <a:r>
              <a:rPr lang="nl-NL" sz="2200" dirty="0" smtClean="0">
                <a:solidFill>
                  <a:prstClr val="black"/>
                </a:solidFill>
              </a:rPr>
              <a:t>Oceaan:</a:t>
            </a:r>
            <a:br>
              <a:rPr lang="nl-NL" sz="2200" dirty="0" smtClean="0">
                <a:solidFill>
                  <a:prstClr val="black"/>
                </a:solidFill>
              </a:rPr>
            </a:br>
            <a:r>
              <a:rPr lang="nl-NL" sz="2200" dirty="0" smtClean="0">
                <a:solidFill>
                  <a:prstClr val="black"/>
                </a:solidFill>
              </a:rPr>
              <a:t/>
            </a:r>
            <a:br>
              <a:rPr lang="nl-NL" sz="2200" dirty="0" smtClean="0">
                <a:solidFill>
                  <a:prstClr val="black"/>
                </a:solidFill>
              </a:rPr>
            </a:br>
            <a:r>
              <a:rPr lang="nl-NL" sz="2200" dirty="0" smtClean="0">
                <a:solidFill>
                  <a:prstClr val="black"/>
                </a:solidFill>
              </a:rPr>
              <a:t>- </a:t>
            </a:r>
            <a:r>
              <a:rPr lang="nl-NL" sz="2200" b="1" dirty="0">
                <a:solidFill>
                  <a:prstClr val="black"/>
                </a:solidFill>
              </a:rPr>
              <a:t>s</a:t>
            </a:r>
            <a:r>
              <a:rPr lang="nl-NL" sz="2200" b="1" dirty="0" smtClean="0">
                <a:solidFill>
                  <a:prstClr val="black"/>
                </a:solidFill>
              </a:rPr>
              <a:t>ubtropisch maximum </a:t>
            </a:r>
            <a:r>
              <a:rPr lang="nl-NL" sz="2200" dirty="0" smtClean="0">
                <a:solidFill>
                  <a:prstClr val="black"/>
                </a:solidFill>
              </a:rPr>
              <a:t>/ </a:t>
            </a:r>
            <a:r>
              <a:rPr lang="nl-NL" sz="2200" b="1" dirty="0" smtClean="0">
                <a:solidFill>
                  <a:prstClr val="black"/>
                </a:solidFill>
              </a:rPr>
              <a:t>hogedrukgebied</a:t>
            </a:r>
            <a:r>
              <a:rPr lang="nl-NL" sz="2200" dirty="0">
                <a:solidFill>
                  <a:prstClr val="black"/>
                </a:solidFill>
              </a:rPr>
              <a:t> </a:t>
            </a:r>
            <a:r>
              <a:rPr lang="nl-NL" sz="2200" dirty="0" smtClean="0">
                <a:solidFill>
                  <a:prstClr val="black"/>
                </a:solidFill>
              </a:rPr>
              <a:t>tussen </a:t>
            </a:r>
            <a:r>
              <a:rPr lang="nl-NL" sz="2200" dirty="0">
                <a:solidFill>
                  <a:prstClr val="black"/>
                </a:solidFill>
              </a:rPr>
              <a:t>25 en </a:t>
            </a:r>
            <a:r>
              <a:rPr lang="nl-NL" sz="2200" dirty="0" smtClean="0">
                <a:solidFill>
                  <a:prstClr val="black"/>
                </a:solidFill>
              </a:rPr>
              <a:t>45° </a:t>
            </a:r>
            <a:r>
              <a:rPr lang="nl-NL" sz="2200" dirty="0">
                <a:solidFill>
                  <a:prstClr val="black"/>
                </a:solidFill>
              </a:rPr>
              <a:t>Z.B.</a:t>
            </a:r>
            <a:r>
              <a:rPr lang="nl-NL" sz="2200" dirty="0">
                <a:solidFill>
                  <a:prstClr val="black"/>
                </a:solidFill>
                <a:sym typeface="Wingdings" pitchFamily="2" charset="2"/>
              </a:rPr>
              <a:t/>
            </a:r>
            <a:br>
              <a:rPr lang="nl-NL" sz="2200" dirty="0">
                <a:solidFill>
                  <a:prstClr val="black"/>
                </a:solidFill>
                <a:sym typeface="Wingdings" pitchFamily="2" charset="2"/>
              </a:rPr>
            </a:br>
            <a:r>
              <a:rPr lang="nl-NL" sz="2200" dirty="0" smtClean="0">
                <a:solidFill>
                  <a:prstClr val="black"/>
                </a:solidFill>
                <a:sym typeface="Wingdings" pitchFamily="2" charset="2"/>
              </a:rPr>
              <a:t>- dalende lucht  warmt op  meer </a:t>
            </a:r>
            <a:r>
              <a:rPr lang="nl-NL" sz="2200" b="1" dirty="0" smtClean="0">
                <a:solidFill>
                  <a:prstClr val="black"/>
                </a:solidFill>
                <a:sym typeface="Wingdings" pitchFamily="2" charset="2"/>
              </a:rPr>
              <a:t>waterdamp </a:t>
            </a:r>
            <a:r>
              <a:rPr lang="nl-NL" sz="2200" dirty="0" smtClean="0">
                <a:solidFill>
                  <a:prstClr val="black"/>
                </a:solidFill>
                <a:sym typeface="Wingdings" pitchFamily="2" charset="2"/>
              </a:rPr>
              <a:t> geen neerslag</a:t>
            </a:r>
            <a:br>
              <a:rPr lang="nl-NL" sz="2200" dirty="0" smtClean="0">
                <a:solidFill>
                  <a:prstClr val="black"/>
                </a:solidFill>
                <a:sym typeface="Wingdings" pitchFamily="2" charset="2"/>
              </a:rPr>
            </a:br>
            <a:endParaRPr lang="nl-NL" sz="2200" dirty="0" smtClean="0">
              <a:solidFill>
                <a:prstClr val="black"/>
              </a:solidFill>
              <a:sym typeface="Wingdings" pitchFamily="2" charset="2"/>
            </a:endParaRPr>
          </a:p>
          <a:p>
            <a:pPr marL="457200" lvl="0" indent="-457200">
              <a:buAutoNum type="arabicPeriod" startAt="2"/>
            </a:pPr>
            <a:r>
              <a:rPr lang="nl-NL" sz="2200" dirty="0" smtClean="0">
                <a:solidFill>
                  <a:prstClr val="black"/>
                </a:solidFill>
              </a:rPr>
              <a:t>De Humboldtstroom:</a:t>
            </a:r>
            <a:br>
              <a:rPr lang="nl-NL" sz="2200" dirty="0" smtClean="0">
                <a:solidFill>
                  <a:prstClr val="black"/>
                </a:solidFill>
              </a:rPr>
            </a:br>
            <a:r>
              <a:rPr lang="nl-NL" sz="2200" dirty="0" smtClean="0">
                <a:solidFill>
                  <a:prstClr val="black"/>
                </a:solidFill>
              </a:rPr>
              <a:t/>
            </a:r>
            <a:br>
              <a:rPr lang="nl-NL" sz="2200" dirty="0" smtClean="0">
                <a:solidFill>
                  <a:prstClr val="black"/>
                </a:solidFill>
              </a:rPr>
            </a:br>
            <a:r>
              <a:rPr lang="nl-NL" sz="2200" dirty="0" smtClean="0">
                <a:solidFill>
                  <a:prstClr val="black"/>
                </a:solidFill>
              </a:rPr>
              <a:t> - koude </a:t>
            </a:r>
            <a:r>
              <a:rPr lang="nl-NL" sz="2200" b="1" dirty="0" smtClean="0">
                <a:solidFill>
                  <a:prstClr val="black"/>
                </a:solidFill>
              </a:rPr>
              <a:t>zeestroom</a:t>
            </a:r>
            <a:r>
              <a:rPr lang="nl-NL" sz="2200" dirty="0" smtClean="0">
                <a:solidFill>
                  <a:prstClr val="black"/>
                </a:solidFill>
              </a:rPr>
              <a:t/>
            </a:r>
            <a:br>
              <a:rPr lang="nl-NL" sz="2200" dirty="0" smtClean="0">
                <a:solidFill>
                  <a:prstClr val="black"/>
                </a:solidFill>
              </a:rPr>
            </a:br>
            <a:r>
              <a:rPr lang="nl-NL" sz="2200" dirty="0" smtClean="0">
                <a:solidFill>
                  <a:prstClr val="black"/>
                </a:solidFill>
              </a:rPr>
              <a:t> - lucht erboven koelt af </a:t>
            </a:r>
            <a:r>
              <a:rPr lang="nl-NL" sz="2200" dirty="0" smtClean="0">
                <a:solidFill>
                  <a:prstClr val="black"/>
                </a:solidFill>
                <a:sym typeface="Wingdings" pitchFamily="2" charset="2"/>
              </a:rPr>
              <a:t> bijna geen verdamping  geen regen</a:t>
            </a:r>
          </a:p>
          <a:p>
            <a:pPr marL="457200" lvl="0" indent="-457200">
              <a:buAutoNum type="arabicPeriod" startAt="2"/>
            </a:pPr>
            <a:endParaRPr lang="nl-NL" sz="2200" dirty="0">
              <a:solidFill>
                <a:prstClr val="black"/>
              </a:solidFill>
              <a:sym typeface="Wingdings" pitchFamily="2" charset="2"/>
            </a:endParaRPr>
          </a:p>
          <a:p>
            <a:pPr marL="457200" lvl="0" indent="-457200">
              <a:buAutoNum type="arabicPeriod" startAt="2"/>
            </a:pPr>
            <a:r>
              <a:rPr lang="nl-NL" sz="2200" dirty="0" smtClean="0">
                <a:solidFill>
                  <a:prstClr val="black"/>
                </a:solidFill>
                <a:sym typeface="Wingdings" pitchFamily="2" charset="2"/>
              </a:rPr>
              <a:t>Het Andesgebergte:</a:t>
            </a:r>
          </a:p>
          <a:p>
            <a:pPr lvl="0"/>
            <a:r>
              <a:rPr lang="nl-NL" sz="2200" dirty="0">
                <a:solidFill>
                  <a:prstClr val="black"/>
                </a:solidFill>
                <a:sym typeface="Wingdings" pitchFamily="2" charset="2"/>
              </a:rPr>
              <a:t/>
            </a:r>
            <a:br>
              <a:rPr lang="nl-NL" sz="2200" dirty="0">
                <a:solidFill>
                  <a:prstClr val="black"/>
                </a:solidFill>
                <a:sym typeface="Wingdings" pitchFamily="2" charset="2"/>
              </a:rPr>
            </a:br>
            <a:r>
              <a:rPr lang="nl-NL" sz="2200" dirty="0" smtClean="0">
                <a:solidFill>
                  <a:prstClr val="black"/>
                </a:solidFill>
                <a:sym typeface="Wingdings" pitchFamily="2" charset="2"/>
              </a:rPr>
              <a:t>        - </a:t>
            </a:r>
            <a:r>
              <a:rPr lang="nl-NL" sz="2200" b="1" dirty="0" smtClean="0">
                <a:solidFill>
                  <a:prstClr val="black"/>
                </a:solidFill>
                <a:sym typeface="Wingdings" pitchFamily="2" charset="2"/>
              </a:rPr>
              <a:t>stuwingsregens</a:t>
            </a:r>
            <a:r>
              <a:rPr lang="nl-NL" sz="2200" dirty="0" smtClean="0">
                <a:solidFill>
                  <a:prstClr val="black"/>
                </a:solidFill>
                <a:sym typeface="Wingdings" pitchFamily="2" charset="2"/>
              </a:rPr>
              <a:t> in Argentinië </a:t>
            </a:r>
            <a:br>
              <a:rPr lang="nl-NL" sz="2200" dirty="0" smtClean="0">
                <a:solidFill>
                  <a:prstClr val="black"/>
                </a:solidFill>
                <a:sym typeface="Wingdings" pitchFamily="2" charset="2"/>
              </a:rPr>
            </a:br>
            <a:r>
              <a:rPr lang="nl-NL" sz="2200" dirty="0" smtClean="0">
                <a:solidFill>
                  <a:prstClr val="black"/>
                </a:solidFill>
                <a:sym typeface="Wingdings" pitchFamily="2" charset="2"/>
              </a:rPr>
              <a:t>        - Chili in </a:t>
            </a:r>
            <a:r>
              <a:rPr lang="nl-NL" sz="2200" b="1" dirty="0" smtClean="0">
                <a:solidFill>
                  <a:prstClr val="black"/>
                </a:solidFill>
                <a:sym typeface="Wingdings" pitchFamily="2" charset="2"/>
              </a:rPr>
              <a:t>regenschaduw</a:t>
            </a:r>
            <a:br>
              <a:rPr lang="nl-NL" sz="2200" b="1" dirty="0" smtClean="0">
                <a:solidFill>
                  <a:prstClr val="black"/>
                </a:solidFill>
                <a:sym typeface="Wingdings" pitchFamily="2" charset="2"/>
              </a:rPr>
            </a:br>
            <a:r>
              <a:rPr lang="nl-NL" sz="2200" b="1" dirty="0" smtClean="0">
                <a:solidFill>
                  <a:prstClr val="black"/>
                </a:solidFill>
                <a:sym typeface="Wingdings" pitchFamily="2" charset="2"/>
              </a:rPr>
              <a:t>        </a:t>
            </a:r>
          </a:p>
          <a:p>
            <a:pPr marL="457200" lvl="0" indent="-457200">
              <a:buAutoNum type="arabicPeriod" startAt="2"/>
            </a:pPr>
            <a:endParaRPr lang="nl-NL" sz="2200" dirty="0">
              <a:solidFill>
                <a:prstClr val="black"/>
              </a:solidFill>
              <a:sym typeface="Wingdings" pitchFamily="2" charset="2"/>
            </a:endParaRPr>
          </a:p>
          <a:p>
            <a:pPr marL="457200" lvl="0" indent="-457200">
              <a:buAutoNum type="arabicPeriod" startAt="2"/>
            </a:pPr>
            <a:endParaRPr lang="nl-NL" sz="2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69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0" y="332656"/>
            <a:ext cx="9134856" cy="720000"/>
          </a:xfrm>
        </p:spPr>
        <p:txBody>
          <a:bodyPr>
            <a:norm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§3 Klimaat</a:t>
            </a:r>
            <a:endParaRPr lang="nl-NL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25353" y="1094726"/>
            <a:ext cx="365106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itchFamily="2" charset="2"/>
              <a:buChar char="§"/>
            </a:pPr>
            <a:r>
              <a:rPr lang="nl-NL" sz="2200" dirty="0" smtClean="0">
                <a:solidFill>
                  <a:prstClr val="black"/>
                </a:solidFill>
                <a:sym typeface="Wingdings" pitchFamily="2" charset="2"/>
              </a:rPr>
              <a:t>Ten zuiden van 40° Z.B.:</a:t>
            </a:r>
            <a:br>
              <a:rPr lang="nl-NL" sz="2200" dirty="0" smtClean="0">
                <a:solidFill>
                  <a:prstClr val="black"/>
                </a:solidFill>
                <a:sym typeface="Wingdings" pitchFamily="2" charset="2"/>
              </a:rPr>
            </a:br>
            <a:r>
              <a:rPr lang="nl-NL" sz="2200" dirty="0" smtClean="0">
                <a:solidFill>
                  <a:prstClr val="black"/>
                </a:solidFill>
                <a:sym typeface="Wingdings" pitchFamily="2" charset="2"/>
              </a:rPr>
              <a:t>- </a:t>
            </a:r>
            <a:r>
              <a:rPr lang="nl-NL" sz="2200" b="1" dirty="0" smtClean="0">
                <a:solidFill>
                  <a:prstClr val="black"/>
                </a:solidFill>
                <a:sym typeface="Wingdings" pitchFamily="2" charset="2"/>
              </a:rPr>
              <a:t>aanlandige winden</a:t>
            </a:r>
            <a:r>
              <a:rPr lang="nl-NL" sz="2200" dirty="0" smtClean="0">
                <a:solidFill>
                  <a:prstClr val="black"/>
                </a:solidFill>
                <a:sym typeface="Wingdings" pitchFamily="2" charset="2"/>
              </a:rPr>
              <a:t/>
            </a:r>
            <a:br>
              <a:rPr lang="nl-NL" sz="2200" dirty="0" smtClean="0">
                <a:solidFill>
                  <a:prstClr val="black"/>
                </a:solidFill>
                <a:sym typeface="Wingdings" pitchFamily="2" charset="2"/>
              </a:rPr>
            </a:br>
            <a:r>
              <a:rPr lang="nl-NL" sz="2200" dirty="0" smtClean="0">
                <a:solidFill>
                  <a:prstClr val="black"/>
                </a:solidFill>
                <a:sym typeface="Wingdings" pitchFamily="2" charset="2"/>
              </a:rPr>
              <a:t>- stuwingsregens in Chili</a:t>
            </a:r>
          </a:p>
          <a:p>
            <a:pPr lvl="0"/>
            <a:endParaRPr lang="nl-NL" sz="2200" b="1" dirty="0" smtClean="0">
              <a:solidFill>
                <a:prstClr val="black"/>
              </a:solidFill>
              <a:sym typeface="Wingdings" pitchFamily="2" charset="2"/>
            </a:endParaRPr>
          </a:p>
          <a:p>
            <a:pPr lvl="0"/>
            <a:r>
              <a:rPr lang="nl-NL" sz="2200" b="1" dirty="0" smtClean="0">
                <a:solidFill>
                  <a:prstClr val="black"/>
                </a:solidFill>
                <a:sym typeface="Wingdings" pitchFamily="2" charset="2"/>
              </a:rPr>
              <a:t/>
            </a:r>
            <a:br>
              <a:rPr lang="nl-NL" sz="2200" b="1" dirty="0" smtClean="0">
                <a:solidFill>
                  <a:prstClr val="black"/>
                </a:solidFill>
                <a:sym typeface="Wingdings" pitchFamily="2" charset="2"/>
              </a:rPr>
            </a:br>
            <a:r>
              <a:rPr lang="nl-NL" sz="2200" b="1" dirty="0" smtClean="0">
                <a:solidFill>
                  <a:prstClr val="black"/>
                </a:solidFill>
                <a:sym typeface="Wingdings" pitchFamily="2" charset="2"/>
              </a:rPr>
              <a:t>        </a:t>
            </a:r>
          </a:p>
          <a:p>
            <a:pPr marL="457200" lvl="0" indent="-457200">
              <a:buAutoNum type="arabicPeriod" startAt="2"/>
            </a:pPr>
            <a:endParaRPr lang="nl-NL" sz="2200" dirty="0">
              <a:solidFill>
                <a:prstClr val="black"/>
              </a:solidFill>
              <a:sym typeface="Wingdings" pitchFamily="2" charset="2"/>
            </a:endParaRPr>
          </a:p>
          <a:p>
            <a:pPr marL="457200" lvl="0" indent="-457200">
              <a:buAutoNum type="arabicPeriod" startAt="2"/>
            </a:pPr>
            <a:endParaRPr lang="nl-NL" sz="2200" dirty="0">
              <a:solidFill>
                <a:prstClr val="black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3" t="2801" r="3413"/>
          <a:stretch/>
        </p:blipFill>
        <p:spPr bwMode="auto">
          <a:xfrm>
            <a:off x="6206836" y="1124744"/>
            <a:ext cx="2937164" cy="5400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4491"/>
            <a:ext cx="2725353" cy="5521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361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0" y="332656"/>
            <a:ext cx="9134856" cy="720000"/>
          </a:xfrm>
        </p:spPr>
        <p:txBody>
          <a:bodyPr>
            <a:norm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§3 Klimaat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4"/>
          <a:stretch/>
        </p:blipFill>
        <p:spPr bwMode="auto">
          <a:xfrm>
            <a:off x="2663279" y="1075167"/>
            <a:ext cx="6480721" cy="2677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10616" y="3745664"/>
            <a:ext cx="6609855" cy="2795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075167"/>
            <a:ext cx="853244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b="1" dirty="0" smtClean="0"/>
              <a:t>El Niño</a:t>
            </a:r>
          </a:p>
          <a:p>
            <a:endParaRPr lang="nl-NL" sz="2200" b="1" dirty="0"/>
          </a:p>
          <a:p>
            <a:pPr marL="342900" indent="-342900">
              <a:buFont typeface="Wingdings" pitchFamily="2" charset="2"/>
              <a:buChar char="Ø"/>
            </a:pPr>
            <a:r>
              <a:rPr lang="nl-NL" sz="2200" dirty="0" smtClean="0"/>
              <a:t>Gevolgen voor Chili:</a:t>
            </a:r>
          </a:p>
          <a:p>
            <a:pPr marL="342900" indent="-342900">
              <a:buFont typeface="Wingdings" pitchFamily="2" charset="2"/>
              <a:buChar char="Ø"/>
            </a:pPr>
            <a:endParaRPr lang="nl-NL" sz="2200" dirty="0"/>
          </a:p>
          <a:p>
            <a:pPr marL="342900" indent="-342900">
              <a:buFont typeface="Arial" pitchFamily="34" charset="0"/>
              <a:buChar char="•"/>
            </a:pPr>
            <a:r>
              <a:rPr lang="nl-NL" sz="2200" dirty="0" smtClean="0"/>
              <a:t>Slechte visvangst</a:t>
            </a:r>
          </a:p>
          <a:p>
            <a:pPr marL="342900" indent="-342900">
              <a:buFont typeface="Arial" pitchFamily="34" charset="0"/>
              <a:buChar char="•"/>
            </a:pPr>
            <a:endParaRPr lang="nl-NL" sz="2200" dirty="0"/>
          </a:p>
          <a:p>
            <a:pPr marL="342900" indent="-342900">
              <a:buFont typeface="Arial" pitchFamily="34" charset="0"/>
              <a:buChar char="•"/>
            </a:pPr>
            <a:r>
              <a:rPr lang="nl-NL" sz="2200" dirty="0" smtClean="0"/>
              <a:t>Meer neerslag</a:t>
            </a:r>
          </a:p>
          <a:p>
            <a:pPr marL="342900" indent="-342900">
              <a:buFont typeface="Arial" pitchFamily="34" charset="0"/>
              <a:buChar char="•"/>
            </a:pPr>
            <a:endParaRPr lang="nl-NL" sz="2200" dirty="0"/>
          </a:p>
          <a:p>
            <a:pPr marL="342900" indent="-342900">
              <a:buFont typeface="Arial" pitchFamily="34" charset="0"/>
              <a:buChar char="•"/>
            </a:pPr>
            <a:r>
              <a:rPr lang="nl-NL" sz="2200" dirty="0" smtClean="0"/>
              <a:t>Overstromingen</a:t>
            </a:r>
          </a:p>
          <a:p>
            <a:pPr marL="342900" indent="-342900">
              <a:buFont typeface="Arial" pitchFamily="34" charset="0"/>
              <a:buChar char="•"/>
            </a:pPr>
            <a:endParaRPr lang="nl-NL" sz="2200" dirty="0"/>
          </a:p>
          <a:p>
            <a:pPr marL="342900" indent="-342900">
              <a:buFont typeface="Arial" pitchFamily="34" charset="0"/>
              <a:buChar char="•"/>
            </a:pPr>
            <a:r>
              <a:rPr lang="nl-NL" sz="2200" dirty="0" smtClean="0"/>
              <a:t>Aardverschuivingen</a:t>
            </a:r>
          </a:p>
          <a:p>
            <a:pPr marL="342900" indent="-342900">
              <a:buFont typeface="Arial" pitchFamily="34" charset="0"/>
              <a:buChar char="•"/>
            </a:pPr>
            <a:endParaRPr lang="nl-NL" sz="2200" dirty="0"/>
          </a:p>
          <a:p>
            <a:pPr marL="342900" indent="-342900">
              <a:buFont typeface="Arial" pitchFamily="34" charset="0"/>
              <a:buChar char="•"/>
            </a:pPr>
            <a:r>
              <a:rPr lang="nl-NL" sz="2200" dirty="0" smtClean="0"/>
              <a:t>Vernielde oogsten</a:t>
            </a:r>
            <a:endParaRPr lang="nl-NL" sz="2200" dirty="0"/>
          </a:p>
        </p:txBody>
      </p:sp>
    </p:spTree>
    <p:extLst>
      <p:ext uri="{BB962C8B-B14F-4D97-AF65-F5344CB8AC3E}">
        <p14:creationId xmlns:p14="http://schemas.microsoft.com/office/powerpoint/2010/main" val="41056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0" y="332656"/>
            <a:ext cx="9134856" cy="720000"/>
          </a:xfrm>
        </p:spPr>
        <p:txBody>
          <a:bodyPr>
            <a:norm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§4 Bronnen: Chili in beeld</a:t>
            </a:r>
            <a:endParaRPr lang="nl-NL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075167"/>
            <a:ext cx="853244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b="1" dirty="0" smtClean="0"/>
              <a:t>Koper</a:t>
            </a:r>
          </a:p>
          <a:p>
            <a:endParaRPr lang="nl-NL" sz="1200" b="1" dirty="0"/>
          </a:p>
          <a:p>
            <a:pPr marL="342900" indent="-342900">
              <a:buFont typeface="Wingdings" pitchFamily="2" charset="2"/>
              <a:buChar char="Ø"/>
            </a:pPr>
            <a:r>
              <a:rPr lang="nl-NL" sz="2200" dirty="0" smtClean="0"/>
              <a:t>Belangrijkste </a:t>
            </a:r>
            <a:r>
              <a:rPr lang="nl-NL" sz="2200" b="1" dirty="0" smtClean="0"/>
              <a:t>exportproduct</a:t>
            </a:r>
            <a:r>
              <a:rPr lang="nl-NL" sz="2200" dirty="0" smtClean="0"/>
              <a:t> van Chili </a:t>
            </a:r>
            <a:r>
              <a:rPr lang="nl-NL" sz="2200" dirty="0" smtClean="0">
                <a:sym typeface="Wingdings" pitchFamily="2" charset="2"/>
              </a:rPr>
              <a:t> </a:t>
            </a:r>
            <a:r>
              <a:rPr lang="nl-NL" sz="2200" dirty="0">
                <a:sym typeface="Wingdings" pitchFamily="2" charset="2"/>
              </a:rPr>
              <a:t>b</a:t>
            </a:r>
            <a:r>
              <a:rPr lang="nl-NL" sz="2200" dirty="0" smtClean="0"/>
              <a:t>ijdrage </a:t>
            </a:r>
            <a:r>
              <a:rPr lang="nl-NL" sz="2200" b="1" dirty="0" smtClean="0"/>
              <a:t>bnp</a:t>
            </a:r>
            <a:r>
              <a:rPr lang="nl-NL" sz="2200" dirty="0" smtClean="0"/>
              <a:t>: 20%</a:t>
            </a:r>
          </a:p>
          <a:p>
            <a:pPr marL="342900" indent="-342900">
              <a:buFont typeface="Arial" pitchFamily="34" charset="0"/>
              <a:buChar char="•"/>
            </a:pPr>
            <a:endParaRPr lang="nl-NL" sz="1200" dirty="0"/>
          </a:p>
          <a:p>
            <a:pPr marL="342900" indent="-342900">
              <a:buFont typeface="Arial" pitchFamily="34" charset="0"/>
              <a:buChar char="•"/>
            </a:pPr>
            <a:r>
              <a:rPr lang="nl-NL" sz="2200" dirty="0" smtClean="0"/>
              <a:t>Groeiende economie</a:t>
            </a:r>
          </a:p>
          <a:p>
            <a:pPr marL="342900" indent="-342900">
              <a:buFont typeface="Arial" pitchFamily="34" charset="0"/>
              <a:buChar char="•"/>
            </a:pPr>
            <a:endParaRPr lang="nl-NL" sz="1200" dirty="0"/>
          </a:p>
          <a:p>
            <a:pPr marL="342900" indent="-342900">
              <a:buFont typeface="Arial" pitchFamily="34" charset="0"/>
              <a:buChar char="•"/>
            </a:pPr>
            <a:r>
              <a:rPr lang="nl-NL" sz="2200" b="1" dirty="0"/>
              <a:t>D</a:t>
            </a:r>
            <a:r>
              <a:rPr lang="nl-NL" sz="2200" b="1" dirty="0" smtClean="0"/>
              <a:t>agbouw</a:t>
            </a:r>
            <a:endParaRPr lang="nl-NL" sz="22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7" y="3075715"/>
            <a:ext cx="5638081" cy="352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46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0" y="332656"/>
            <a:ext cx="9134856" cy="720000"/>
          </a:xfrm>
        </p:spPr>
        <p:txBody>
          <a:bodyPr>
            <a:norm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§4 Bronnen: Chili in beeld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1075167"/>
            <a:ext cx="853244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b="1" dirty="0" smtClean="0"/>
              <a:t>Verstedelijking</a:t>
            </a:r>
          </a:p>
          <a:p>
            <a:endParaRPr lang="nl-NL" sz="1000" b="1" dirty="0"/>
          </a:p>
          <a:p>
            <a:pPr marL="342900" indent="-342900">
              <a:buFont typeface="Wingdings" pitchFamily="2" charset="2"/>
              <a:buChar char="Ø"/>
            </a:pPr>
            <a:r>
              <a:rPr lang="nl-NL" sz="2200" dirty="0" smtClean="0"/>
              <a:t>Chili heeft een hoge </a:t>
            </a:r>
            <a:r>
              <a:rPr lang="nl-NL" sz="2200" b="1" dirty="0" smtClean="0"/>
              <a:t>urbanisatiegraad</a:t>
            </a:r>
            <a:r>
              <a:rPr lang="nl-NL" sz="2200" dirty="0" smtClean="0"/>
              <a:t> </a:t>
            </a:r>
            <a:r>
              <a:rPr lang="nl-NL" sz="2200" dirty="0" smtClean="0">
                <a:sym typeface="Wingdings" pitchFamily="2" charset="2"/>
              </a:rPr>
              <a:t> 90%</a:t>
            </a:r>
          </a:p>
          <a:p>
            <a:pPr marL="342900" indent="-342900">
              <a:buFont typeface="Wingdings" pitchFamily="2" charset="2"/>
              <a:buChar char="Ø"/>
            </a:pPr>
            <a:endParaRPr lang="nl-NL" sz="1000" dirty="0">
              <a:sym typeface="Wingdings" pitchFamily="2" charset="2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nl-NL" sz="2200" dirty="0" err="1" smtClean="0">
                <a:sym typeface="Wingdings" pitchFamily="2" charset="2"/>
              </a:rPr>
              <a:t>Sanhattan</a:t>
            </a:r>
            <a:r>
              <a:rPr lang="nl-NL" sz="2200" dirty="0" smtClean="0">
                <a:sym typeface="Wingdings" pitchFamily="2" charset="2"/>
              </a:rPr>
              <a:t>: Centrale Vallei met als middelpunt Santiago.</a:t>
            </a:r>
          </a:p>
          <a:p>
            <a:pPr marL="342900" indent="-342900">
              <a:buFont typeface="Arial" pitchFamily="34" charset="0"/>
              <a:buChar char="•"/>
            </a:pPr>
            <a:endParaRPr lang="nl-NL" sz="1000" dirty="0">
              <a:sym typeface="Wingdings" pitchFamily="2" charset="2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nl-NL" sz="2200" dirty="0" smtClean="0">
                <a:sym typeface="Wingdings" pitchFamily="2" charset="2"/>
              </a:rPr>
              <a:t>Problemen verstedelijking  callampas (krottenwijken)</a:t>
            </a:r>
            <a:endParaRPr lang="nl-NL" sz="2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36" y="3042095"/>
            <a:ext cx="7371591" cy="3554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090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0" y="332656"/>
            <a:ext cx="9134856" cy="720000"/>
          </a:xfrm>
        </p:spPr>
        <p:txBody>
          <a:bodyPr>
            <a:norm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§4 Bronnen: Chili in beeld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1075167"/>
            <a:ext cx="853244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b="1" dirty="0" smtClean="0"/>
              <a:t>Wijn</a:t>
            </a:r>
          </a:p>
          <a:p>
            <a:endParaRPr lang="nl-NL" sz="1200" b="1" dirty="0"/>
          </a:p>
          <a:p>
            <a:pPr marL="342900" indent="-342900">
              <a:buFont typeface="Wingdings" pitchFamily="2" charset="2"/>
              <a:buChar char="Ø"/>
            </a:pPr>
            <a:r>
              <a:rPr lang="nl-NL" sz="2200" dirty="0" smtClean="0"/>
              <a:t>Chili is een groot wijnland.</a:t>
            </a:r>
          </a:p>
          <a:p>
            <a:pPr marL="342900" indent="-342900">
              <a:buFont typeface="Wingdings" pitchFamily="2" charset="2"/>
              <a:buChar char="Ø"/>
            </a:pPr>
            <a:endParaRPr lang="nl-NL" sz="1200" dirty="0"/>
          </a:p>
          <a:p>
            <a:pPr marL="342900" indent="-342900">
              <a:buFont typeface="Arial" pitchFamily="34" charset="0"/>
              <a:buChar char="•"/>
            </a:pPr>
            <a:r>
              <a:rPr lang="nl-NL" sz="2200" dirty="0" smtClean="0"/>
              <a:t>Mediterraan klimaat.</a:t>
            </a:r>
          </a:p>
          <a:p>
            <a:pPr marL="342900" indent="-342900">
              <a:buFont typeface="Arial" pitchFamily="34" charset="0"/>
              <a:buChar char="•"/>
            </a:pPr>
            <a:endParaRPr lang="nl-NL" sz="1200" dirty="0"/>
          </a:p>
          <a:p>
            <a:pPr marL="342900" indent="-342900">
              <a:buFont typeface="Arial" pitchFamily="34" charset="0"/>
              <a:buChar char="•"/>
            </a:pPr>
            <a:r>
              <a:rPr lang="nl-NL" sz="2200" dirty="0" smtClean="0"/>
              <a:t>Belangrijk </a:t>
            </a:r>
            <a:r>
              <a:rPr lang="nl-NL" sz="2200" b="1" dirty="0" smtClean="0"/>
              <a:t>export</a:t>
            </a:r>
            <a:r>
              <a:rPr lang="nl-NL" sz="2200" dirty="0" smtClean="0"/>
              <a:t>product. </a:t>
            </a:r>
            <a:endParaRPr lang="nl-NL" sz="2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075715"/>
            <a:ext cx="6408712" cy="3479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787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0" y="332656"/>
            <a:ext cx="9134856" cy="720000"/>
          </a:xfrm>
        </p:spPr>
        <p:txBody>
          <a:bodyPr>
            <a:norm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§4 Bronnen: Chili in beeld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1075167"/>
            <a:ext cx="853244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b="1" dirty="0" smtClean="0"/>
              <a:t>Economische ontwikkeling</a:t>
            </a:r>
          </a:p>
          <a:p>
            <a:endParaRPr lang="nl-NL" sz="2200" b="1" dirty="0"/>
          </a:p>
          <a:p>
            <a:pPr marL="342900" indent="-342900">
              <a:buFont typeface="Wingdings" pitchFamily="2" charset="2"/>
              <a:buChar char="Ø"/>
            </a:pPr>
            <a:r>
              <a:rPr lang="nl-NL" sz="2200" dirty="0" smtClean="0"/>
              <a:t>Het bnp per inwoner van Chili stijgt.</a:t>
            </a:r>
          </a:p>
          <a:p>
            <a:pPr marL="342900" indent="-342900">
              <a:buFont typeface="Wingdings" pitchFamily="2" charset="2"/>
              <a:buChar char="Ø"/>
            </a:pPr>
            <a:endParaRPr lang="nl-NL" sz="2200" dirty="0"/>
          </a:p>
          <a:p>
            <a:pPr marL="342900" indent="-342900">
              <a:buFont typeface="Arial" pitchFamily="34" charset="0"/>
              <a:buChar char="•"/>
            </a:pPr>
            <a:r>
              <a:rPr lang="nl-NL" sz="2200" b="1" dirty="0" smtClean="0"/>
              <a:t>Importsubstitutie</a:t>
            </a:r>
            <a:r>
              <a:rPr lang="nl-NL" sz="2200" dirty="0" smtClean="0"/>
              <a:t> mislukte, omdat:</a:t>
            </a:r>
            <a:br>
              <a:rPr lang="nl-NL" sz="2200" dirty="0" smtClean="0"/>
            </a:br>
            <a:r>
              <a:rPr lang="nl-NL" sz="2200" dirty="0" smtClean="0"/>
              <a:t>- binnenlandse markt te klein</a:t>
            </a:r>
            <a:br>
              <a:rPr lang="nl-NL" sz="2200" dirty="0" smtClean="0"/>
            </a:br>
            <a:r>
              <a:rPr lang="nl-NL" sz="2200" dirty="0" smtClean="0"/>
              <a:t>- te lage </a:t>
            </a:r>
            <a:r>
              <a:rPr lang="nl-NL" sz="2200" b="1" dirty="0" smtClean="0"/>
              <a:t>koopkracht</a:t>
            </a:r>
          </a:p>
          <a:p>
            <a:pPr marL="342900" indent="-342900">
              <a:buFont typeface="Arial" pitchFamily="34" charset="0"/>
              <a:buChar char="•"/>
            </a:pPr>
            <a:endParaRPr lang="nl-NL" sz="2200" dirty="0"/>
          </a:p>
          <a:p>
            <a:pPr marL="342900" indent="-342900">
              <a:buFont typeface="Arial" pitchFamily="34" charset="0"/>
              <a:buChar char="•"/>
            </a:pPr>
            <a:r>
              <a:rPr lang="nl-NL" sz="2200" dirty="0" smtClean="0"/>
              <a:t>Daarna </a:t>
            </a:r>
            <a:r>
              <a:rPr lang="nl-NL" sz="2200" dirty="0" smtClean="0">
                <a:sym typeface="Wingdings" pitchFamily="2" charset="2"/>
              </a:rPr>
              <a:t> </a:t>
            </a:r>
            <a:r>
              <a:rPr lang="nl-NL" sz="2200" dirty="0" smtClean="0"/>
              <a:t>export van koper </a:t>
            </a:r>
            <a:r>
              <a:rPr lang="nl-NL" sz="2200" dirty="0" smtClean="0">
                <a:sym typeface="Wingdings" pitchFamily="2" charset="2"/>
              </a:rPr>
              <a:t> afhankelijk</a:t>
            </a:r>
            <a:endParaRPr lang="nl-NL" sz="2200" dirty="0" smtClean="0"/>
          </a:p>
          <a:p>
            <a:pPr marL="342900" indent="-342900">
              <a:buFont typeface="Arial" pitchFamily="34" charset="0"/>
              <a:buChar char="•"/>
            </a:pPr>
            <a:endParaRPr lang="nl-NL" sz="2200" dirty="0"/>
          </a:p>
          <a:p>
            <a:pPr marL="342900" indent="-342900">
              <a:buFont typeface="Arial" pitchFamily="34" charset="0"/>
              <a:buChar char="•"/>
            </a:pPr>
            <a:r>
              <a:rPr lang="nl-NL" sz="2200" dirty="0" smtClean="0"/>
              <a:t> </a:t>
            </a:r>
            <a:r>
              <a:rPr lang="nl-NL" sz="2200" b="1" dirty="0"/>
              <a:t>D</a:t>
            </a:r>
            <a:r>
              <a:rPr lang="nl-NL" sz="2200" b="1" dirty="0" smtClean="0"/>
              <a:t>iversificatie</a:t>
            </a:r>
            <a:r>
              <a:rPr lang="nl-NL" sz="2200" dirty="0" smtClean="0"/>
              <a:t>:</a:t>
            </a:r>
            <a:br>
              <a:rPr lang="nl-NL" sz="2200" dirty="0" smtClean="0"/>
            </a:br>
            <a:r>
              <a:rPr lang="nl-NL" sz="2200" dirty="0" smtClean="0">
                <a:sym typeface="Wingdings" pitchFamily="2" charset="2"/>
              </a:rPr>
              <a:t>- </a:t>
            </a:r>
            <a:r>
              <a:rPr lang="nl-NL" sz="2200" dirty="0" smtClean="0"/>
              <a:t>bosbouw, fruitteelt, wijnbouw, toerisme</a:t>
            </a:r>
            <a:br>
              <a:rPr lang="nl-NL" sz="2200" dirty="0" smtClean="0"/>
            </a:br>
            <a:r>
              <a:rPr lang="nl-NL" sz="2200" dirty="0" smtClean="0"/>
              <a:t>- lage belastingen en lonen</a:t>
            </a:r>
            <a:br>
              <a:rPr lang="nl-NL" sz="2200" dirty="0" smtClean="0"/>
            </a:br>
            <a:r>
              <a:rPr lang="nl-NL" sz="2200" dirty="0" smtClean="0"/>
              <a:t>- vaak vrije uitvoer producten</a:t>
            </a:r>
            <a:br>
              <a:rPr lang="nl-NL" sz="2200" dirty="0" smtClean="0"/>
            </a:br>
            <a:r>
              <a:rPr lang="nl-NL" sz="2200" dirty="0" smtClean="0"/>
              <a:t>- verdragen andere landen </a:t>
            </a:r>
            <a:br>
              <a:rPr lang="nl-NL" sz="2200" dirty="0" smtClean="0"/>
            </a:br>
            <a:r>
              <a:rPr lang="nl-NL" sz="2200" dirty="0" smtClean="0"/>
              <a:t>  </a:t>
            </a:r>
            <a:r>
              <a:rPr lang="nl-NL" sz="2200" dirty="0" smtClean="0">
                <a:sym typeface="Wingdings" pitchFamily="2" charset="2"/>
              </a:rPr>
              <a:t> </a:t>
            </a:r>
            <a:r>
              <a:rPr lang="nl-NL" sz="2200" dirty="0" smtClean="0"/>
              <a:t>grotere </a:t>
            </a:r>
            <a:r>
              <a:rPr lang="nl-NL" sz="2200" b="1" dirty="0" smtClean="0"/>
              <a:t>afzetmarkt</a:t>
            </a:r>
            <a:endParaRPr lang="nl-NL" sz="22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807877"/>
            <a:ext cx="3721855" cy="3934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494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0" y="332656"/>
            <a:ext cx="9134856" cy="720000"/>
          </a:xfrm>
        </p:spPr>
        <p:txBody>
          <a:bodyPr>
            <a:norm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§4 Bronnen: Chili in beeld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1075167"/>
            <a:ext cx="85324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b="1" dirty="0" smtClean="0"/>
              <a:t>Bevolking</a:t>
            </a:r>
          </a:p>
          <a:p>
            <a:endParaRPr lang="nl-NL" sz="2200" b="1" dirty="0"/>
          </a:p>
          <a:p>
            <a:pPr marL="342900" indent="-342900">
              <a:buFont typeface="Wingdings" pitchFamily="2" charset="2"/>
              <a:buChar char="Ø"/>
            </a:pPr>
            <a:r>
              <a:rPr lang="nl-NL" sz="2200" dirty="0" smtClean="0"/>
              <a:t>In </a:t>
            </a:r>
            <a:r>
              <a:rPr lang="nl-NL" sz="2200" dirty="0" smtClean="0"/>
              <a:t>Chili </a:t>
            </a:r>
            <a:r>
              <a:rPr lang="nl-NL" sz="2200" dirty="0" smtClean="0"/>
              <a:t>wonen 18 miljoen mensen.</a:t>
            </a:r>
          </a:p>
          <a:p>
            <a:pPr marL="342900" indent="-342900">
              <a:buFont typeface="Wingdings" pitchFamily="2" charset="2"/>
              <a:buChar char="Ø"/>
            </a:pPr>
            <a:endParaRPr lang="nl-NL" sz="2200" dirty="0"/>
          </a:p>
          <a:p>
            <a:pPr marL="342900" indent="-342900">
              <a:buFont typeface="Arial" pitchFamily="34" charset="0"/>
              <a:buChar char="•"/>
            </a:pPr>
            <a:r>
              <a:rPr lang="nl-NL" sz="2200" dirty="0" smtClean="0"/>
              <a:t>Dalende </a:t>
            </a:r>
            <a:r>
              <a:rPr lang="nl-NL" sz="2200" b="1" dirty="0" smtClean="0"/>
              <a:t>natuurlijke bevolkingsgroei</a:t>
            </a:r>
            <a:r>
              <a:rPr lang="nl-NL" sz="2200" dirty="0" smtClean="0"/>
              <a:t/>
            </a:r>
            <a:br>
              <a:rPr lang="nl-NL" sz="2200" dirty="0" smtClean="0"/>
            </a:br>
            <a:r>
              <a:rPr lang="nl-NL" sz="2200" dirty="0" smtClean="0">
                <a:sym typeface="Wingdings" pitchFamily="2" charset="2"/>
              </a:rPr>
              <a:t> afnemend </a:t>
            </a:r>
            <a:r>
              <a:rPr lang="nl-NL" sz="2200" b="1" dirty="0" smtClean="0">
                <a:sym typeface="Wingdings" pitchFamily="2" charset="2"/>
              </a:rPr>
              <a:t>geboortecijfer</a:t>
            </a:r>
            <a:r>
              <a:rPr lang="nl-NL" sz="2200" dirty="0" smtClean="0">
                <a:sym typeface="Wingdings" pitchFamily="2" charset="2"/>
              </a:rPr>
              <a:t/>
            </a:r>
            <a:br>
              <a:rPr lang="nl-NL" sz="2200" dirty="0" smtClean="0">
                <a:sym typeface="Wingdings" pitchFamily="2" charset="2"/>
              </a:rPr>
            </a:br>
            <a:r>
              <a:rPr lang="nl-NL" sz="2200" dirty="0" smtClean="0">
                <a:sym typeface="Wingdings" pitchFamily="2" charset="2"/>
              </a:rPr>
              <a:t> toenemend </a:t>
            </a:r>
            <a:r>
              <a:rPr lang="nl-NL" sz="2200" b="1" dirty="0" smtClean="0">
                <a:sym typeface="Wingdings" pitchFamily="2" charset="2"/>
              </a:rPr>
              <a:t>sterftecijfer</a:t>
            </a:r>
          </a:p>
          <a:p>
            <a:pPr marL="342900" indent="-342900">
              <a:buFont typeface="Arial" pitchFamily="34" charset="0"/>
              <a:buChar char="•"/>
            </a:pPr>
            <a:endParaRPr lang="nl-NL" sz="2200" dirty="0">
              <a:sym typeface="Wingdings" pitchFamily="2" charset="2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nl-NL" sz="2200" dirty="0" smtClean="0">
                <a:sym typeface="Wingdings" pitchFamily="2" charset="2"/>
              </a:rPr>
              <a:t>Bevolkingsgroepen:</a:t>
            </a:r>
            <a:br>
              <a:rPr lang="nl-NL" sz="2200" dirty="0" smtClean="0">
                <a:sym typeface="Wingdings" pitchFamily="2" charset="2"/>
              </a:rPr>
            </a:br>
            <a:r>
              <a:rPr lang="nl-NL" sz="2200" dirty="0" smtClean="0">
                <a:sym typeface="Wingdings" pitchFamily="2" charset="2"/>
              </a:rPr>
              <a:t>- mestiezen: mix inheems en blank</a:t>
            </a:r>
            <a:br>
              <a:rPr lang="nl-NL" sz="2200" dirty="0" smtClean="0">
                <a:sym typeface="Wingdings" pitchFamily="2" charset="2"/>
              </a:rPr>
            </a:br>
            <a:r>
              <a:rPr lang="nl-NL" sz="2200" dirty="0" smtClean="0">
                <a:sym typeface="Wingdings" pitchFamily="2" charset="2"/>
              </a:rPr>
              <a:t>- inheemse volken</a:t>
            </a:r>
            <a:br>
              <a:rPr lang="nl-NL" sz="2200" dirty="0" smtClean="0">
                <a:sym typeface="Wingdings" pitchFamily="2" charset="2"/>
              </a:rPr>
            </a:br>
            <a:r>
              <a:rPr lang="nl-NL" sz="2200" dirty="0" smtClean="0">
                <a:sym typeface="Wingdings" pitchFamily="2" charset="2"/>
              </a:rPr>
              <a:t>- blanken</a:t>
            </a:r>
            <a:endParaRPr lang="nl-NL" sz="22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866" y="1772816"/>
            <a:ext cx="3940263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470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0" y="332656"/>
            <a:ext cx="9134856" cy="720000"/>
          </a:xfrm>
        </p:spPr>
        <p:txBody>
          <a:bodyPr>
            <a:norm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Chili: het land waar de aarde ophoudt</a:t>
            </a:r>
            <a:endParaRPr lang="nl-NL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76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0" y="332656"/>
            <a:ext cx="9134856" cy="720000"/>
          </a:xfrm>
        </p:spPr>
        <p:txBody>
          <a:bodyPr>
            <a:norm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§4 Bronnen: Chili in beeld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1075167"/>
            <a:ext cx="8532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b="1" dirty="0" smtClean="0"/>
              <a:t>Paaseiland</a:t>
            </a:r>
          </a:p>
          <a:p>
            <a:endParaRPr lang="nl-NL" sz="2200" b="1" dirty="0"/>
          </a:p>
          <a:p>
            <a:pPr marL="342900" indent="-342900">
              <a:buFont typeface="Wingdings" pitchFamily="2" charset="2"/>
              <a:buChar char="Ø"/>
            </a:pPr>
            <a:r>
              <a:rPr lang="nl-NL" sz="2200" dirty="0" smtClean="0"/>
              <a:t>Eiland in de Grote Oceaan </a:t>
            </a:r>
            <a:r>
              <a:rPr lang="nl-NL" sz="2200" dirty="0" smtClean="0">
                <a:sym typeface="Wingdings" pitchFamily="2" charset="2"/>
              </a:rPr>
              <a:t> 3.500 km van Chili</a:t>
            </a:r>
            <a:endParaRPr lang="nl-NL" sz="22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27853"/>
            <a:ext cx="7254552" cy="413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277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0" y="332656"/>
            <a:ext cx="9134856" cy="720000"/>
          </a:xfrm>
        </p:spPr>
        <p:txBody>
          <a:bodyPr>
            <a:norm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§4 Bronnen: Chili in beeld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1075167"/>
            <a:ext cx="853244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b="1" dirty="0" smtClean="0"/>
              <a:t>Allende en Pinochet</a:t>
            </a:r>
            <a:endParaRPr lang="nl-NL" sz="2200" b="1" dirty="0"/>
          </a:p>
          <a:p>
            <a:endParaRPr lang="nl-NL" sz="2200" b="1" dirty="0"/>
          </a:p>
          <a:p>
            <a:pPr marL="342900" indent="-342900">
              <a:buFont typeface="Arial" pitchFamily="34" charset="0"/>
              <a:buChar char="•"/>
            </a:pPr>
            <a:r>
              <a:rPr lang="nl-NL" sz="2200" dirty="0" smtClean="0"/>
              <a:t>Salvador Allende:</a:t>
            </a:r>
            <a:br>
              <a:rPr lang="nl-NL" sz="2200" dirty="0" smtClean="0"/>
            </a:br>
            <a:r>
              <a:rPr lang="nl-NL" sz="2200" dirty="0" smtClean="0"/>
              <a:t>- 1970-1973</a:t>
            </a:r>
            <a:br>
              <a:rPr lang="nl-NL" sz="2200" dirty="0" smtClean="0"/>
            </a:br>
            <a:r>
              <a:rPr lang="nl-NL" sz="2200" dirty="0" smtClean="0"/>
              <a:t>- herverdeling grootgrondbezit</a:t>
            </a:r>
          </a:p>
          <a:p>
            <a:pPr marL="342900" indent="-342900">
              <a:buFont typeface="Arial" pitchFamily="34" charset="0"/>
              <a:buChar char="•"/>
            </a:pPr>
            <a:endParaRPr lang="nl-NL" sz="2200" dirty="0"/>
          </a:p>
          <a:p>
            <a:endParaRPr lang="nl-NL" sz="2200" dirty="0" smtClean="0"/>
          </a:p>
          <a:p>
            <a:pPr marL="342900" indent="-342900">
              <a:buFont typeface="Arial" pitchFamily="34" charset="0"/>
              <a:buChar char="•"/>
            </a:pPr>
            <a:endParaRPr lang="nl-NL" sz="2200" dirty="0" smtClean="0"/>
          </a:p>
          <a:p>
            <a:pPr marL="342900" indent="-342900">
              <a:buFont typeface="Arial" pitchFamily="34" charset="0"/>
              <a:buChar char="•"/>
            </a:pPr>
            <a:endParaRPr lang="nl-NL" sz="2200" dirty="0"/>
          </a:p>
          <a:p>
            <a:pPr marL="342900" indent="-342900">
              <a:buFont typeface="Arial" pitchFamily="34" charset="0"/>
              <a:buChar char="•"/>
            </a:pPr>
            <a:r>
              <a:rPr lang="nl-NL" sz="2200" dirty="0" smtClean="0"/>
              <a:t>Generaal Pinochet:</a:t>
            </a:r>
            <a:br>
              <a:rPr lang="nl-NL" sz="2200" dirty="0" smtClean="0"/>
            </a:br>
            <a:r>
              <a:rPr lang="nl-NL" sz="2200" dirty="0" smtClean="0"/>
              <a:t>- </a:t>
            </a:r>
            <a:r>
              <a:rPr lang="nl-NL" sz="2200" b="1" dirty="0" smtClean="0"/>
              <a:t>dictator </a:t>
            </a:r>
            <a:r>
              <a:rPr lang="nl-NL" sz="2200" dirty="0" smtClean="0"/>
              <a:t>met steun van het leger</a:t>
            </a:r>
            <a:br>
              <a:rPr lang="nl-NL" sz="2200" dirty="0" smtClean="0"/>
            </a:br>
            <a:r>
              <a:rPr lang="nl-NL" sz="2200" dirty="0" smtClean="0"/>
              <a:t>- terreurbewind met duizenden doden</a:t>
            </a:r>
            <a:br>
              <a:rPr lang="nl-NL" sz="2200" dirty="0" smtClean="0"/>
            </a:br>
            <a:r>
              <a:rPr lang="nl-NL" sz="2200" dirty="0" smtClean="0"/>
              <a:t>- afgezet in 1988</a:t>
            </a:r>
            <a:endParaRPr lang="nl-NL" sz="22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0" y="1106134"/>
            <a:ext cx="3312369" cy="262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69" y="3839505"/>
            <a:ext cx="3312369" cy="2665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836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0" y="332656"/>
            <a:ext cx="9134856" cy="720000"/>
          </a:xfrm>
        </p:spPr>
        <p:txBody>
          <a:bodyPr>
            <a:normAutofit/>
          </a:bodyPr>
          <a:lstStyle/>
          <a:p>
            <a:r>
              <a:rPr lang="nl-NL" sz="3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Zoom in </a:t>
            </a:r>
            <a:r>
              <a:rPr lang="nl-NL" sz="3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Ramp in Colombia</a:t>
            </a:r>
            <a:endParaRPr lang="nl-NL" sz="3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075167"/>
            <a:ext cx="85324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dirty="0" smtClean="0">
                <a:sym typeface="Wingdings" pitchFamily="2" charset="2"/>
              </a:rPr>
              <a:t> Wat is hier gebeurd? En had deze ramp voorkomen kunnen worden?</a:t>
            </a:r>
            <a:endParaRPr lang="nl-NL" sz="2200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6"/>
          <a:stretch/>
        </p:blipFill>
        <p:spPr bwMode="auto">
          <a:xfrm>
            <a:off x="0" y="1633983"/>
            <a:ext cx="9144000" cy="4730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158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0" y="332656"/>
            <a:ext cx="9134856" cy="720000"/>
          </a:xfrm>
        </p:spPr>
        <p:txBody>
          <a:bodyPr>
            <a:norm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§1 Chili beeft</a:t>
            </a:r>
            <a:endParaRPr lang="nl-NL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075167"/>
            <a:ext cx="914400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b="1" dirty="0" smtClean="0"/>
              <a:t>Zware bevingen</a:t>
            </a:r>
          </a:p>
          <a:p>
            <a:endParaRPr lang="nl-NL" sz="1200" b="1" dirty="0"/>
          </a:p>
          <a:p>
            <a:pPr marL="342900" indent="-342900">
              <a:buFont typeface="Wingdings" pitchFamily="2" charset="2"/>
              <a:buChar char="Ø"/>
            </a:pPr>
            <a:r>
              <a:rPr lang="nl-NL" sz="2200" dirty="0" smtClean="0"/>
              <a:t>Chili 1960: zwaarste </a:t>
            </a:r>
            <a:r>
              <a:rPr lang="nl-NL" sz="2200" b="1" dirty="0" smtClean="0"/>
              <a:t>aardbeving </a:t>
            </a:r>
            <a:r>
              <a:rPr lang="nl-NL" sz="2200" dirty="0" smtClean="0"/>
              <a:t>ooit </a:t>
            </a:r>
            <a:br>
              <a:rPr lang="nl-NL" sz="2200" dirty="0" smtClean="0"/>
            </a:br>
            <a:r>
              <a:rPr lang="nl-NL" sz="2200" dirty="0" smtClean="0">
                <a:sym typeface="Wingdings" pitchFamily="2" charset="2"/>
              </a:rPr>
              <a:t> 9.5 op de </a:t>
            </a:r>
            <a:r>
              <a:rPr lang="nl-NL" sz="2200" b="1" dirty="0" smtClean="0">
                <a:sym typeface="Wingdings" pitchFamily="2" charset="2"/>
              </a:rPr>
              <a:t>schaal van Richter</a:t>
            </a:r>
            <a:r>
              <a:rPr lang="nl-NL" sz="2200" dirty="0" smtClean="0">
                <a:sym typeface="Wingdings" pitchFamily="2" charset="2"/>
              </a:rPr>
              <a:t>.</a:t>
            </a:r>
          </a:p>
          <a:p>
            <a:pPr marL="342900" indent="-342900">
              <a:buFont typeface="Wingdings" pitchFamily="2" charset="2"/>
              <a:buChar char="Ø"/>
            </a:pPr>
            <a:endParaRPr lang="nl-NL" sz="1200" b="1" dirty="0">
              <a:sym typeface="Wingdings" pitchFamily="2" charset="2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nl-NL" sz="2200" dirty="0" smtClean="0">
                <a:sym typeface="Wingdings" pitchFamily="2" charset="2"/>
              </a:rPr>
              <a:t>Aardbeving 1960 vond plaats op zeebodem:</a:t>
            </a:r>
            <a:br>
              <a:rPr lang="nl-NL" sz="2200" dirty="0" smtClean="0">
                <a:sym typeface="Wingdings" pitchFamily="2" charset="2"/>
              </a:rPr>
            </a:br>
            <a:r>
              <a:rPr lang="nl-NL" sz="2200" dirty="0" smtClean="0">
                <a:sym typeface="Wingdings" pitchFamily="2" charset="2"/>
              </a:rPr>
              <a:t> </a:t>
            </a:r>
            <a:r>
              <a:rPr lang="nl-NL" sz="2200" b="1" dirty="0" smtClean="0">
                <a:sym typeface="Wingdings" pitchFamily="2" charset="2"/>
              </a:rPr>
              <a:t>tsunami </a:t>
            </a:r>
            <a:r>
              <a:rPr lang="nl-NL" sz="2200" dirty="0" smtClean="0">
                <a:sym typeface="Wingdings" pitchFamily="2" charset="2"/>
              </a:rPr>
              <a:t>veroorzaakte de meeste slachtoffers.</a:t>
            </a:r>
          </a:p>
          <a:p>
            <a:pPr marL="342900" indent="-342900">
              <a:buFont typeface="Arial" pitchFamily="34" charset="0"/>
              <a:buChar char="•"/>
            </a:pPr>
            <a:endParaRPr lang="nl-NL" sz="1200" dirty="0">
              <a:sym typeface="Wingdings" pitchFamily="2" charset="2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nl-NL" sz="2200" dirty="0" smtClean="0">
                <a:sym typeface="Wingdings" pitchFamily="2" charset="2"/>
              </a:rPr>
              <a:t>Vaker zware aardbevingen en </a:t>
            </a:r>
            <a:r>
              <a:rPr lang="nl-NL" sz="2200" b="1" dirty="0" smtClean="0">
                <a:sym typeface="Wingdings" pitchFamily="2" charset="2"/>
              </a:rPr>
              <a:t>naschokken</a:t>
            </a:r>
            <a:r>
              <a:rPr lang="nl-NL" sz="2200" dirty="0" smtClean="0">
                <a:sym typeface="Wingdings" pitchFamily="2" charset="2"/>
              </a:rPr>
              <a:t> </a:t>
            </a:r>
            <a:br>
              <a:rPr lang="nl-NL" sz="2200" dirty="0" smtClean="0">
                <a:sym typeface="Wingdings" pitchFamily="2" charset="2"/>
              </a:rPr>
            </a:br>
            <a:r>
              <a:rPr lang="nl-NL" sz="2200" dirty="0" smtClean="0">
                <a:sym typeface="Wingdings" pitchFamily="2" charset="2"/>
              </a:rPr>
              <a:t>in Chili door ontladen spanning.</a:t>
            </a:r>
            <a:endParaRPr lang="nl-NL" sz="2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223" y="1055129"/>
            <a:ext cx="2605777" cy="5542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244" y="4164935"/>
            <a:ext cx="3053034" cy="2432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164935"/>
            <a:ext cx="2808312" cy="2430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60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0" y="332656"/>
            <a:ext cx="9134856" cy="720000"/>
          </a:xfrm>
        </p:spPr>
        <p:txBody>
          <a:bodyPr>
            <a:norm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§1 Chili beeft</a:t>
            </a:r>
            <a:endParaRPr lang="nl-NL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075167"/>
            <a:ext cx="914400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b="1" dirty="0" smtClean="0"/>
              <a:t>Wegduiken</a:t>
            </a:r>
          </a:p>
          <a:p>
            <a:endParaRPr lang="nl-NL" sz="2200" b="1" dirty="0"/>
          </a:p>
          <a:p>
            <a:pPr marL="342900" indent="-342900">
              <a:buFont typeface="Wingdings" pitchFamily="2" charset="2"/>
              <a:buChar char="Ø"/>
            </a:pPr>
            <a:r>
              <a:rPr lang="nl-NL" sz="2200" dirty="0" smtClean="0"/>
              <a:t>Waarom komen er zulke zware aardbevingen voor </a:t>
            </a:r>
            <a:br>
              <a:rPr lang="nl-NL" sz="2200" dirty="0" smtClean="0"/>
            </a:br>
            <a:r>
              <a:rPr lang="nl-NL" sz="2200" dirty="0" smtClean="0"/>
              <a:t>in Chili?</a:t>
            </a:r>
          </a:p>
          <a:p>
            <a:pPr marL="342900" indent="-342900">
              <a:buFont typeface="Wingdings" pitchFamily="2" charset="2"/>
              <a:buChar char="Ø"/>
            </a:pPr>
            <a:endParaRPr lang="nl-NL" sz="1200" dirty="0"/>
          </a:p>
          <a:p>
            <a:pPr marL="457200" indent="-457200">
              <a:buFont typeface="+mj-lt"/>
              <a:buAutoNum type="arabicPeriod"/>
            </a:pPr>
            <a:r>
              <a:rPr lang="nl-NL" sz="2200" dirty="0" smtClean="0"/>
              <a:t>De Nazcaplaat botst met de Zuid-Amerikaanse plaat </a:t>
            </a:r>
            <a:br>
              <a:rPr lang="nl-NL" sz="2200" dirty="0" smtClean="0"/>
            </a:br>
            <a:r>
              <a:rPr lang="nl-NL" sz="2200" dirty="0" smtClean="0">
                <a:sym typeface="Wingdings" pitchFamily="2" charset="2"/>
              </a:rPr>
              <a:t> </a:t>
            </a:r>
            <a:r>
              <a:rPr lang="nl-NL" sz="2200" b="1" dirty="0" smtClean="0">
                <a:sym typeface="Wingdings" pitchFamily="2" charset="2"/>
              </a:rPr>
              <a:t>convergentie</a:t>
            </a:r>
            <a:br>
              <a:rPr lang="nl-NL" sz="2200" b="1" dirty="0" smtClean="0">
                <a:sym typeface="Wingdings" pitchFamily="2" charset="2"/>
              </a:rPr>
            </a:br>
            <a:endParaRPr lang="nl-NL" sz="2200" b="1" dirty="0" smtClean="0">
              <a:sym typeface="Wingdings" pitchFamily="2" charset="2"/>
            </a:endParaRPr>
          </a:p>
          <a:p>
            <a:pPr marL="457200" indent="-457200">
              <a:buFont typeface="+mj-lt"/>
              <a:buAutoNum type="arabicPeriod"/>
            </a:pPr>
            <a:r>
              <a:rPr lang="nl-NL" sz="2200" dirty="0" smtClean="0">
                <a:sym typeface="Wingdings" pitchFamily="2" charset="2"/>
              </a:rPr>
              <a:t>De zware </a:t>
            </a:r>
            <a:r>
              <a:rPr lang="nl-NL" sz="2200" b="1" dirty="0" smtClean="0">
                <a:sym typeface="Wingdings" pitchFamily="2" charset="2"/>
              </a:rPr>
              <a:t>oceanische plaat </a:t>
            </a:r>
            <a:r>
              <a:rPr lang="nl-NL" sz="2200" dirty="0" smtClean="0">
                <a:sym typeface="Wingdings" pitchFamily="2" charset="2"/>
              </a:rPr>
              <a:t>duikt weg </a:t>
            </a:r>
            <a:br>
              <a:rPr lang="nl-NL" sz="2200" dirty="0" smtClean="0">
                <a:sym typeface="Wingdings" pitchFamily="2" charset="2"/>
              </a:rPr>
            </a:br>
            <a:r>
              <a:rPr lang="nl-NL" sz="2200" dirty="0" smtClean="0">
                <a:sym typeface="Wingdings" pitchFamily="2" charset="2"/>
              </a:rPr>
              <a:t>onder de lichte </a:t>
            </a:r>
            <a:r>
              <a:rPr lang="nl-NL" sz="2200" b="1" dirty="0" smtClean="0">
                <a:sym typeface="Wingdings" pitchFamily="2" charset="2"/>
              </a:rPr>
              <a:t>continentale plaat</a:t>
            </a:r>
            <a:r>
              <a:rPr lang="nl-NL" sz="2200" dirty="0" smtClean="0">
                <a:sym typeface="Wingdings" pitchFamily="2" charset="2"/>
              </a:rPr>
              <a:t/>
            </a:r>
            <a:br>
              <a:rPr lang="nl-NL" sz="2200" dirty="0" smtClean="0">
                <a:sym typeface="Wingdings" pitchFamily="2" charset="2"/>
              </a:rPr>
            </a:br>
            <a:r>
              <a:rPr lang="nl-NL" sz="2200" dirty="0" smtClean="0">
                <a:sym typeface="Wingdings" pitchFamily="2" charset="2"/>
              </a:rPr>
              <a:t> </a:t>
            </a:r>
            <a:r>
              <a:rPr lang="nl-NL" sz="2200" b="1" dirty="0" smtClean="0">
                <a:sym typeface="Wingdings" pitchFamily="2" charset="2"/>
              </a:rPr>
              <a:t>subductie</a:t>
            </a:r>
            <a:br>
              <a:rPr lang="nl-NL" sz="2200" b="1" dirty="0" smtClean="0">
                <a:sym typeface="Wingdings" pitchFamily="2" charset="2"/>
              </a:rPr>
            </a:br>
            <a:endParaRPr lang="nl-NL" sz="2200" dirty="0" smtClean="0"/>
          </a:p>
          <a:p>
            <a:pPr marL="457200" indent="-457200">
              <a:buFont typeface="+mj-lt"/>
              <a:buAutoNum type="arabicPeriod"/>
            </a:pPr>
            <a:r>
              <a:rPr lang="nl-NL" sz="2200" dirty="0" smtClean="0"/>
              <a:t>Als de spanning te groot is geworden:</a:t>
            </a:r>
            <a:br>
              <a:rPr lang="nl-NL" sz="2200" dirty="0" smtClean="0"/>
            </a:br>
            <a:r>
              <a:rPr lang="nl-NL" sz="2200" dirty="0" smtClean="0"/>
              <a:t>- oceanische plaat schiet omlaag</a:t>
            </a:r>
            <a:br>
              <a:rPr lang="nl-NL" sz="2200" dirty="0" smtClean="0"/>
            </a:br>
            <a:r>
              <a:rPr lang="nl-NL" sz="2200" dirty="0" smtClean="0"/>
              <a:t>- continentale plaat veert omhoog</a:t>
            </a:r>
            <a:br>
              <a:rPr lang="nl-NL" sz="2200" dirty="0" smtClean="0"/>
            </a:br>
            <a:r>
              <a:rPr lang="nl-NL" sz="2200" dirty="0" smtClean="0">
                <a:sym typeface="Wingdings" pitchFamily="2" charset="2"/>
              </a:rPr>
              <a:t> </a:t>
            </a:r>
            <a:r>
              <a:rPr lang="nl-NL" sz="2200" b="1" dirty="0" smtClean="0">
                <a:sym typeface="Wingdings" pitchFamily="2" charset="2"/>
              </a:rPr>
              <a:t>aardbeving</a:t>
            </a:r>
          </a:p>
          <a:p>
            <a:endParaRPr lang="nl-NL" sz="2200" dirty="0">
              <a:sym typeface="Wingdings" pitchFamily="2" charset="2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223" y="1055129"/>
            <a:ext cx="2605777" cy="5542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720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0" y="332656"/>
            <a:ext cx="9134856" cy="720000"/>
          </a:xfrm>
        </p:spPr>
        <p:txBody>
          <a:bodyPr>
            <a:norm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§1 Chili beeft</a:t>
            </a:r>
            <a:endParaRPr lang="nl-NL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075167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nl-NL" sz="2200" dirty="0" smtClean="0">
                <a:sym typeface="Wingdings" pitchFamily="2" charset="2"/>
              </a:rPr>
              <a:t>Lange tijd geen bevingen in een gebied:</a:t>
            </a:r>
            <a:br>
              <a:rPr lang="nl-NL" sz="2200" dirty="0" smtClean="0">
                <a:sym typeface="Wingdings" pitchFamily="2" charset="2"/>
              </a:rPr>
            </a:br>
            <a:r>
              <a:rPr lang="nl-NL" sz="2200" dirty="0" smtClean="0">
                <a:sym typeface="Wingdings" pitchFamily="2" charset="2"/>
              </a:rPr>
              <a:t> geen ontlading van de spanning</a:t>
            </a:r>
            <a:r>
              <a:rPr lang="nl-NL" sz="2200" b="1" dirty="0" smtClean="0">
                <a:sym typeface="Wingdings" pitchFamily="2" charset="2"/>
              </a:rPr>
              <a:t/>
            </a:r>
            <a:br>
              <a:rPr lang="nl-NL" sz="2200" b="1" dirty="0" smtClean="0">
                <a:sym typeface="Wingdings" pitchFamily="2" charset="2"/>
              </a:rPr>
            </a:br>
            <a:r>
              <a:rPr lang="nl-NL" sz="2200" dirty="0" smtClean="0">
                <a:sym typeface="Wingdings" pitchFamily="2" charset="2"/>
              </a:rPr>
              <a:t> zware aardbeving</a:t>
            </a:r>
            <a:br>
              <a:rPr lang="nl-NL" sz="2200" dirty="0" smtClean="0">
                <a:sym typeface="Wingdings" pitchFamily="2" charset="2"/>
              </a:rPr>
            </a:br>
            <a:r>
              <a:rPr lang="nl-NL" sz="2200" dirty="0">
                <a:sym typeface="Wingdings" pitchFamily="2" charset="2"/>
              </a:rPr>
              <a:t> </a:t>
            </a:r>
            <a:r>
              <a:rPr lang="nl-NL" sz="2200" b="1" dirty="0">
                <a:sym typeface="Wingdings" pitchFamily="2" charset="2"/>
              </a:rPr>
              <a:t>seismisch gat</a:t>
            </a:r>
            <a:endParaRPr lang="nl-NL" sz="2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86" y="2636912"/>
            <a:ext cx="5814816" cy="3893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470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0" y="332656"/>
            <a:ext cx="9134856" cy="720000"/>
          </a:xfrm>
        </p:spPr>
        <p:txBody>
          <a:bodyPr>
            <a:norm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§1 Chili beeft</a:t>
            </a:r>
            <a:endParaRPr lang="nl-NL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075167"/>
            <a:ext cx="914400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b="1" dirty="0" smtClean="0"/>
              <a:t>Het Andesgebergte</a:t>
            </a:r>
          </a:p>
          <a:p>
            <a:endParaRPr lang="nl-NL" sz="1200" b="1" dirty="0"/>
          </a:p>
          <a:p>
            <a:pPr marL="342900" indent="-342900">
              <a:buFont typeface="Wingdings" pitchFamily="2" charset="2"/>
              <a:buChar char="Ø"/>
            </a:pPr>
            <a:r>
              <a:rPr lang="nl-NL" sz="2200" dirty="0" smtClean="0"/>
              <a:t>Wat zijn de gevolgen van de subductiezone bij Chili?</a:t>
            </a:r>
          </a:p>
          <a:p>
            <a:endParaRPr lang="nl-NL" sz="1200" dirty="0">
              <a:sym typeface="Wingdings" pitchFamily="2" charset="2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nl-NL" sz="2200" dirty="0" smtClean="0">
                <a:sym typeface="Wingdings" pitchFamily="2" charset="2"/>
              </a:rPr>
              <a:t>Vulkanen  de wegduikende Nazcaplaat smelt en </a:t>
            </a:r>
            <a:r>
              <a:rPr lang="nl-NL" sz="2200" b="1" dirty="0" smtClean="0">
                <a:sym typeface="Wingdings" pitchFamily="2" charset="2"/>
              </a:rPr>
              <a:t>magma</a:t>
            </a:r>
            <a:r>
              <a:rPr lang="nl-NL" sz="2200" dirty="0" smtClean="0">
                <a:sym typeface="Wingdings" pitchFamily="2" charset="2"/>
              </a:rPr>
              <a:t> stijgt op</a:t>
            </a:r>
          </a:p>
          <a:p>
            <a:pPr marL="342900" indent="-342900">
              <a:buFont typeface="Arial" pitchFamily="34" charset="0"/>
              <a:buChar char="•"/>
            </a:pPr>
            <a:endParaRPr lang="nl-NL" sz="1200" dirty="0">
              <a:sym typeface="Wingdings" pitchFamily="2" charset="2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nl-NL" sz="2200" b="1" dirty="0" smtClean="0">
                <a:sym typeface="Wingdings" pitchFamily="2" charset="2"/>
              </a:rPr>
              <a:t>Plooiingsgebergte</a:t>
            </a:r>
            <a:r>
              <a:rPr lang="nl-NL" sz="2200" dirty="0" smtClean="0">
                <a:sym typeface="Wingdings" pitchFamily="2" charset="2"/>
              </a:rPr>
              <a:t>  door druk opstijgend magma worden gesteentelagen opzij en omhoog gedrukt  Andes</a:t>
            </a:r>
          </a:p>
          <a:p>
            <a:pPr marL="342900" indent="-342900">
              <a:buFont typeface="Arial" pitchFamily="34" charset="0"/>
              <a:buChar char="•"/>
            </a:pPr>
            <a:endParaRPr lang="nl-NL" sz="1200" dirty="0">
              <a:sym typeface="Wingdings" pitchFamily="2" charset="2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nl-NL" sz="2200" b="1" dirty="0" smtClean="0">
                <a:sym typeface="Wingdings" pitchFamily="2" charset="2"/>
              </a:rPr>
              <a:t>Trog </a:t>
            </a:r>
            <a:r>
              <a:rPr lang="nl-NL" sz="2200" dirty="0" smtClean="0">
                <a:sym typeface="Wingdings" pitchFamily="2" charset="2"/>
              </a:rPr>
              <a:t> 8.066 meter diep!</a:t>
            </a:r>
            <a:endParaRPr lang="nl-NL" sz="2200" dirty="0" smtClean="0"/>
          </a:p>
          <a:p>
            <a:r>
              <a:rPr lang="nl-NL" sz="2200" dirty="0" smtClean="0"/>
              <a:t> </a:t>
            </a:r>
            <a:endParaRPr lang="nl-NL" sz="2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29348"/>
            <a:ext cx="5832648" cy="2637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960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0" y="332656"/>
            <a:ext cx="9134856" cy="720000"/>
          </a:xfrm>
        </p:spPr>
        <p:txBody>
          <a:bodyPr>
            <a:norm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§2 Chili brandt</a:t>
            </a:r>
            <a:endParaRPr lang="nl-NL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075167"/>
            <a:ext cx="91440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b="1" dirty="0" smtClean="0"/>
              <a:t>Ontstaan van vulkanen</a:t>
            </a:r>
          </a:p>
          <a:p>
            <a:endParaRPr lang="nl-NL" sz="1200" b="1" dirty="0"/>
          </a:p>
          <a:p>
            <a:pPr marL="342900" indent="-342900">
              <a:buFont typeface="Wingdings" pitchFamily="2" charset="2"/>
              <a:buChar char="Ø"/>
            </a:pPr>
            <a:r>
              <a:rPr lang="nl-NL" sz="2200" dirty="0" smtClean="0"/>
              <a:t>De vulkanen in Chili zijn een gevolg van </a:t>
            </a:r>
            <a:r>
              <a:rPr lang="nl-NL" sz="2200" b="1" dirty="0" smtClean="0"/>
              <a:t>subductie</a:t>
            </a:r>
            <a:r>
              <a:rPr lang="nl-NL" sz="2200" dirty="0" smtClean="0"/>
              <a:t>.</a:t>
            </a:r>
          </a:p>
          <a:p>
            <a:pPr marL="342900" indent="-342900">
              <a:buFont typeface="Wingdings" pitchFamily="2" charset="2"/>
              <a:buChar char="Ø"/>
            </a:pPr>
            <a:endParaRPr lang="nl-NL" sz="1200" dirty="0" smtClean="0"/>
          </a:p>
          <a:p>
            <a:pPr marL="342900" indent="-342900">
              <a:buFont typeface="Wingdings"/>
              <a:buChar char="à"/>
            </a:pPr>
            <a:r>
              <a:rPr lang="nl-NL" sz="2200" dirty="0" smtClean="0"/>
              <a:t>Waarom zinkt juist de Nazcaplaat in de </a:t>
            </a:r>
            <a:r>
              <a:rPr lang="nl-NL" sz="2200" b="1" dirty="0" smtClean="0"/>
              <a:t>aardmantel</a:t>
            </a:r>
            <a:r>
              <a:rPr lang="nl-NL" sz="2200" dirty="0" smtClean="0"/>
              <a:t>?</a:t>
            </a:r>
            <a:r>
              <a:rPr lang="nl-NL" sz="2200" dirty="0"/>
              <a:t/>
            </a:r>
            <a:br>
              <a:rPr lang="nl-NL" sz="2200" dirty="0"/>
            </a:br>
            <a:r>
              <a:rPr lang="nl-NL" sz="2200" dirty="0" smtClean="0"/>
              <a:t>      - Nazcaplaat:</a:t>
            </a:r>
            <a:r>
              <a:rPr lang="nl-NL" sz="2200" dirty="0" smtClean="0">
                <a:sym typeface="Wingdings" pitchFamily="2" charset="2"/>
              </a:rPr>
              <a:t> dunner, maar zwaarder door </a:t>
            </a:r>
            <a:r>
              <a:rPr lang="nl-NL" sz="2200" b="1" dirty="0" smtClean="0">
                <a:sym typeface="Wingdings" pitchFamily="2" charset="2"/>
              </a:rPr>
              <a:t>basalt</a:t>
            </a:r>
            <a:r>
              <a:rPr lang="nl-NL" sz="2200" b="1" dirty="0">
                <a:sym typeface="Wingdings" pitchFamily="2" charset="2"/>
              </a:rPr>
              <a:t/>
            </a:r>
            <a:br>
              <a:rPr lang="nl-NL" sz="2200" b="1" dirty="0">
                <a:sym typeface="Wingdings" pitchFamily="2" charset="2"/>
              </a:rPr>
            </a:br>
            <a:r>
              <a:rPr lang="nl-NL" sz="2200" b="1" dirty="0" smtClean="0">
                <a:sym typeface="Wingdings" pitchFamily="2" charset="2"/>
              </a:rPr>
              <a:t>      </a:t>
            </a:r>
            <a:r>
              <a:rPr lang="nl-NL" sz="2200" dirty="0" smtClean="0">
                <a:sym typeface="Wingdings" pitchFamily="2" charset="2"/>
              </a:rPr>
              <a:t>-</a:t>
            </a:r>
            <a:r>
              <a:rPr lang="nl-NL" sz="2200" b="1" dirty="0" smtClean="0">
                <a:sym typeface="Wingdings" pitchFamily="2" charset="2"/>
              </a:rPr>
              <a:t> </a:t>
            </a:r>
            <a:r>
              <a:rPr lang="nl-NL" sz="2200" dirty="0" smtClean="0">
                <a:sym typeface="Wingdings" pitchFamily="2" charset="2"/>
              </a:rPr>
              <a:t>Zuid-Amerikaanse plaat: dikker, maar lichter door </a:t>
            </a:r>
            <a:r>
              <a:rPr lang="nl-NL" sz="2200" b="1" dirty="0" smtClean="0">
                <a:sym typeface="Wingdings" pitchFamily="2" charset="2"/>
              </a:rPr>
              <a:t>graniet</a:t>
            </a:r>
            <a:br>
              <a:rPr lang="nl-NL" sz="2200" b="1" dirty="0" smtClean="0">
                <a:sym typeface="Wingdings" pitchFamily="2" charset="2"/>
              </a:rPr>
            </a:br>
            <a:endParaRPr lang="nl-NL" sz="2200" b="1" dirty="0">
              <a:sym typeface="Wingdings" pitchFamily="2" charset="2"/>
            </a:endParaRPr>
          </a:p>
          <a:p>
            <a:pPr marL="342900" indent="-342900">
              <a:buFont typeface="Wingdings"/>
              <a:buChar char="à"/>
            </a:pPr>
            <a:endParaRPr lang="nl-NL" sz="2200" b="1" dirty="0" smtClean="0">
              <a:sym typeface="Wingdings" pitchFamily="2" charset="2"/>
            </a:endParaRPr>
          </a:p>
          <a:p>
            <a:pPr marL="342900" indent="-342900">
              <a:buFont typeface="Arial" pitchFamily="34" charset="0"/>
              <a:buChar char="•"/>
            </a:pPr>
            <a:endParaRPr lang="nl-NL" sz="2200" b="1" dirty="0">
              <a:sym typeface="Wingdings" pitchFamily="2" charset="2"/>
            </a:endParaRPr>
          </a:p>
          <a:p>
            <a:pPr marL="342900" indent="-342900">
              <a:buFont typeface="Arial" pitchFamily="34" charset="0"/>
              <a:buChar char="•"/>
            </a:pPr>
            <a:endParaRPr lang="nl-NL" sz="2200" dirty="0" smtClean="0">
              <a:sym typeface="Wingdings" pitchFamily="2" charset="2"/>
            </a:endParaRPr>
          </a:p>
          <a:p>
            <a:pPr marL="342900" indent="-342900">
              <a:buFont typeface="Arial" pitchFamily="34" charset="0"/>
              <a:buChar char="•"/>
            </a:pPr>
            <a:endParaRPr lang="nl-NL" sz="2200" dirty="0">
              <a:sym typeface="Wingdings" pitchFamily="2" charset="2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32672"/>
            <a:ext cx="6120680" cy="3099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010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0" y="332656"/>
            <a:ext cx="9134856" cy="720000"/>
          </a:xfrm>
        </p:spPr>
        <p:txBody>
          <a:bodyPr>
            <a:norm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§2 Chili brandt</a:t>
            </a:r>
            <a:endParaRPr lang="nl-NL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075167"/>
            <a:ext cx="903649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b="1" dirty="0" smtClean="0"/>
              <a:t>Explosieve vulkanen</a:t>
            </a:r>
          </a:p>
          <a:p>
            <a:endParaRPr lang="nl-NL" sz="2200" b="1" dirty="0"/>
          </a:p>
          <a:p>
            <a:pPr marL="342900" indent="-342900">
              <a:buFont typeface="Wingdings" pitchFamily="2" charset="2"/>
              <a:buChar char="Ø"/>
            </a:pPr>
            <a:r>
              <a:rPr lang="nl-NL" sz="2200" dirty="0" smtClean="0"/>
              <a:t>Bij subductie ontstaan </a:t>
            </a:r>
            <a:r>
              <a:rPr lang="nl-NL" sz="2200" b="1" dirty="0" smtClean="0"/>
              <a:t>stratovulkanen </a:t>
            </a:r>
            <a:br>
              <a:rPr lang="nl-NL" sz="2200" b="1" dirty="0" smtClean="0"/>
            </a:br>
            <a:r>
              <a:rPr lang="nl-NL" sz="2200" dirty="0" smtClean="0"/>
              <a:t>met explosieve uitbarstingen.</a:t>
            </a:r>
          </a:p>
          <a:p>
            <a:pPr marL="342900" indent="-342900">
              <a:buFont typeface="Wingdings" pitchFamily="2" charset="2"/>
              <a:buChar char="Ø"/>
            </a:pPr>
            <a:endParaRPr lang="nl-NL" sz="2200" dirty="0"/>
          </a:p>
          <a:p>
            <a:pPr marL="342900" indent="-342900">
              <a:buFont typeface="Arial" pitchFamily="34" charset="0"/>
              <a:buChar char="•"/>
            </a:pPr>
            <a:r>
              <a:rPr lang="nl-NL" sz="2200" dirty="0" smtClean="0"/>
              <a:t>Kenmerken magma:</a:t>
            </a:r>
            <a:br>
              <a:rPr lang="nl-NL" sz="2200" dirty="0" smtClean="0"/>
            </a:br>
            <a:r>
              <a:rPr lang="nl-NL" sz="2200" dirty="0" smtClean="0"/>
              <a:t>- taai en stroperig</a:t>
            </a:r>
            <a:br>
              <a:rPr lang="nl-NL" sz="2200" dirty="0" smtClean="0"/>
            </a:br>
            <a:r>
              <a:rPr lang="nl-NL" sz="2200" dirty="0" smtClean="0"/>
              <a:t>- veel gas</a:t>
            </a:r>
            <a:br>
              <a:rPr lang="nl-NL" sz="2200" dirty="0" smtClean="0"/>
            </a:br>
            <a:r>
              <a:rPr lang="nl-NL" sz="2200" dirty="0" smtClean="0"/>
              <a:t>- ontstaan uit graniet en basalt</a:t>
            </a:r>
            <a:br>
              <a:rPr lang="nl-NL" sz="2200" dirty="0" smtClean="0"/>
            </a:br>
            <a:r>
              <a:rPr lang="nl-NL" sz="2200" dirty="0" smtClean="0"/>
              <a:t>- stolt makkelijk in </a:t>
            </a:r>
            <a:r>
              <a:rPr lang="nl-NL" sz="2200" b="1" dirty="0" smtClean="0"/>
              <a:t>kraterpijp</a:t>
            </a:r>
            <a:br>
              <a:rPr lang="nl-NL" sz="2200" b="1" dirty="0" smtClean="0"/>
            </a:br>
            <a:endParaRPr lang="nl-NL" sz="2200" b="1" dirty="0">
              <a:sym typeface="Wingdings" pitchFamily="2" charset="2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nl-NL" sz="2200" dirty="0" smtClean="0">
                <a:sym typeface="Wingdings" pitchFamily="2" charset="2"/>
              </a:rPr>
              <a:t>Kenmerken explosieve uitbarsting:</a:t>
            </a:r>
            <a:br>
              <a:rPr lang="nl-NL" sz="2200" dirty="0" smtClean="0">
                <a:sym typeface="Wingdings" pitchFamily="2" charset="2"/>
              </a:rPr>
            </a:br>
            <a:r>
              <a:rPr lang="nl-NL" sz="2200" dirty="0" smtClean="0">
                <a:sym typeface="Wingdings" pitchFamily="2" charset="2"/>
              </a:rPr>
              <a:t>- hoge druk</a:t>
            </a:r>
            <a:br>
              <a:rPr lang="nl-NL" sz="2200" dirty="0" smtClean="0">
                <a:sym typeface="Wingdings" pitchFamily="2" charset="2"/>
              </a:rPr>
            </a:br>
            <a:r>
              <a:rPr lang="nl-NL" sz="2200" dirty="0" smtClean="0">
                <a:sym typeface="Wingdings" pitchFamily="2" charset="2"/>
              </a:rPr>
              <a:t>- hoge wolk vulkanische bommen en as </a:t>
            </a:r>
            <a:br>
              <a:rPr lang="nl-NL" sz="2200" dirty="0" smtClean="0">
                <a:sym typeface="Wingdings" pitchFamily="2" charset="2"/>
              </a:rPr>
            </a:br>
            <a:r>
              <a:rPr lang="nl-NL" sz="2200" dirty="0" smtClean="0">
                <a:sym typeface="Wingdings" pitchFamily="2" charset="2"/>
              </a:rPr>
              <a:t>- </a:t>
            </a:r>
            <a:r>
              <a:rPr lang="nl-NL" sz="2200" b="1" dirty="0" smtClean="0">
                <a:sym typeface="Wingdings" pitchFamily="2" charset="2"/>
              </a:rPr>
              <a:t>pyroclastische stroom</a:t>
            </a:r>
          </a:p>
          <a:p>
            <a:pPr marL="342900" indent="-342900">
              <a:buFont typeface="Arial" pitchFamily="34" charset="0"/>
              <a:buChar char="•"/>
            </a:pPr>
            <a:endParaRPr lang="nl-NL" sz="2200" b="1" dirty="0">
              <a:sym typeface="Wingdings" pitchFamily="2" charset="2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565" y="1916832"/>
            <a:ext cx="4104456" cy="4404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696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0" y="332656"/>
            <a:ext cx="9134856" cy="720000"/>
          </a:xfrm>
        </p:spPr>
        <p:txBody>
          <a:bodyPr>
            <a:norm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§2 Chili brandt</a:t>
            </a:r>
            <a:endParaRPr lang="nl-NL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075167"/>
            <a:ext cx="9144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b="1" dirty="0" smtClean="0"/>
              <a:t>Bijzondere eilanden</a:t>
            </a:r>
          </a:p>
          <a:p>
            <a:endParaRPr lang="nl-NL" sz="2200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nl-NL" sz="2200" dirty="0" smtClean="0"/>
              <a:t>Vulkanisme</a:t>
            </a:r>
            <a:r>
              <a:rPr lang="nl-NL" sz="2200" dirty="0"/>
              <a:t> </a:t>
            </a:r>
            <a:r>
              <a:rPr lang="nl-NL" sz="2200" dirty="0" smtClean="0"/>
              <a:t>wereldwijd:</a:t>
            </a:r>
            <a:br>
              <a:rPr lang="nl-NL" sz="2200" dirty="0" smtClean="0"/>
            </a:br>
            <a:r>
              <a:rPr lang="nl-NL" sz="2200" dirty="0" smtClean="0"/>
              <a:t>- 80% bij subductie</a:t>
            </a:r>
            <a:br>
              <a:rPr lang="nl-NL" sz="2200" dirty="0" smtClean="0"/>
            </a:br>
            <a:r>
              <a:rPr lang="nl-NL" sz="2200" dirty="0" smtClean="0"/>
              <a:t>- 10% bij </a:t>
            </a:r>
            <a:r>
              <a:rPr lang="nl-NL" sz="2200" b="1" dirty="0" smtClean="0"/>
              <a:t>divergentie</a:t>
            </a:r>
            <a:r>
              <a:rPr lang="nl-NL" sz="2200" dirty="0" smtClean="0"/>
              <a:t/>
            </a:r>
            <a:br>
              <a:rPr lang="nl-NL" sz="2200" dirty="0" smtClean="0"/>
            </a:br>
            <a:r>
              <a:rPr lang="nl-NL" sz="2200" dirty="0" smtClean="0"/>
              <a:t>- overig </a:t>
            </a:r>
            <a:r>
              <a:rPr lang="nl-NL" sz="2200" dirty="0" smtClean="0">
                <a:sym typeface="Wingdings" pitchFamily="2" charset="2"/>
              </a:rPr>
              <a:t> </a:t>
            </a:r>
            <a:r>
              <a:rPr lang="nl-NL" sz="2200" dirty="0" smtClean="0">
                <a:sym typeface="Wingdings" pitchFamily="2" charset="2"/>
              </a:rPr>
              <a:t>Juan-</a:t>
            </a:r>
            <a:r>
              <a:rPr lang="nl-NL" sz="2200" dirty="0" err="1" smtClean="0">
                <a:sym typeface="Wingdings" pitchFamily="2" charset="2"/>
              </a:rPr>
              <a:t>Fernándezeilanden</a:t>
            </a:r>
            <a:r>
              <a:rPr lang="nl-NL" sz="2200" dirty="0" smtClean="0">
                <a:sym typeface="Wingdings" pitchFamily="2" charset="2"/>
              </a:rPr>
              <a:t> </a:t>
            </a:r>
            <a:endParaRPr lang="nl-NL" sz="2200" dirty="0" smtClean="0">
              <a:sym typeface="Wingdings" pitchFamily="2" charset="2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nl-NL" sz="2200" dirty="0">
              <a:sym typeface="Wingdings" pitchFamily="2" charset="2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nl-NL" sz="2200" b="1" dirty="0" smtClean="0">
                <a:sym typeface="Wingdings" pitchFamily="2" charset="2"/>
              </a:rPr>
              <a:t>Mantelpluimen</a:t>
            </a:r>
            <a:r>
              <a:rPr lang="nl-NL" sz="2200" dirty="0" smtClean="0">
                <a:sym typeface="Wingdings" pitchFamily="2" charset="2"/>
              </a:rPr>
              <a:t>  </a:t>
            </a:r>
            <a:r>
              <a:rPr lang="nl-NL" sz="2200" b="1" dirty="0" smtClean="0">
                <a:sym typeface="Wingdings" pitchFamily="2" charset="2"/>
              </a:rPr>
              <a:t>hotspot </a:t>
            </a:r>
            <a:r>
              <a:rPr lang="nl-NL" sz="2200" dirty="0" smtClean="0">
                <a:sym typeface="Wingdings" pitchFamily="2" charset="2"/>
              </a:rPr>
              <a:t> vulkaan</a:t>
            </a:r>
          </a:p>
          <a:p>
            <a:pPr marL="342900" indent="-342900">
              <a:buFont typeface="Arial" pitchFamily="34" charset="0"/>
              <a:buChar char="•"/>
            </a:pPr>
            <a:endParaRPr lang="nl-NL" sz="2200" b="1" dirty="0">
              <a:sym typeface="Wingdings" pitchFamily="2" charset="2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nl-NL" sz="2200" dirty="0" smtClean="0">
                <a:sym typeface="Wingdings" pitchFamily="2" charset="2"/>
              </a:rPr>
              <a:t>Kenmerken hotspotvulkaan:</a:t>
            </a:r>
            <a:br>
              <a:rPr lang="nl-NL" sz="2200" dirty="0" smtClean="0">
                <a:sym typeface="Wingdings" pitchFamily="2" charset="2"/>
              </a:rPr>
            </a:br>
            <a:r>
              <a:rPr lang="nl-NL" sz="2200" dirty="0" smtClean="0">
                <a:sym typeface="Wingdings" pitchFamily="2" charset="2"/>
              </a:rPr>
              <a:t>- erg vloeibaar magma</a:t>
            </a:r>
            <a:br>
              <a:rPr lang="nl-NL" sz="2200" dirty="0" smtClean="0">
                <a:sym typeface="Wingdings" pitchFamily="2" charset="2"/>
              </a:rPr>
            </a:br>
            <a:r>
              <a:rPr lang="nl-NL" sz="2200" dirty="0" smtClean="0">
                <a:sym typeface="Wingdings" pitchFamily="2" charset="2"/>
              </a:rPr>
              <a:t>- flauwe hellingen </a:t>
            </a:r>
            <a:r>
              <a:rPr lang="nl-NL" sz="2200" b="1" dirty="0" smtClean="0">
                <a:sym typeface="Wingdings" pitchFamily="2" charset="2"/>
              </a:rPr>
              <a:t>schildvulkaan</a:t>
            </a:r>
            <a:r>
              <a:rPr lang="nl-NL" sz="2200" dirty="0" smtClean="0">
                <a:sym typeface="Wingdings" pitchFamily="2" charset="2"/>
              </a:rPr>
              <a:t/>
            </a:r>
            <a:br>
              <a:rPr lang="nl-NL" sz="2200" dirty="0" smtClean="0">
                <a:sym typeface="Wingdings" pitchFamily="2" charset="2"/>
              </a:rPr>
            </a:br>
            <a:r>
              <a:rPr lang="nl-NL" sz="2200" dirty="0" smtClean="0">
                <a:sym typeface="Wingdings" pitchFamily="2" charset="2"/>
              </a:rPr>
              <a:t>- </a:t>
            </a:r>
            <a:r>
              <a:rPr lang="nl-NL" sz="2200" b="1" dirty="0" smtClean="0">
                <a:sym typeface="Wingdings" pitchFamily="2" charset="2"/>
              </a:rPr>
              <a:t>effusieve</a:t>
            </a:r>
            <a:r>
              <a:rPr lang="nl-NL" sz="2200" dirty="0" smtClean="0">
                <a:sym typeface="Wingdings" pitchFamily="2" charset="2"/>
              </a:rPr>
              <a:t> uitbarstingen </a:t>
            </a:r>
            <a:br>
              <a:rPr lang="nl-NL" sz="2200" dirty="0" smtClean="0">
                <a:sym typeface="Wingdings" pitchFamily="2" charset="2"/>
              </a:rPr>
            </a:br>
            <a:endParaRPr lang="nl-NL" sz="2200" dirty="0" smtClean="0">
              <a:sym typeface="Wingdings" pitchFamily="2" charset="2"/>
            </a:endParaRPr>
          </a:p>
          <a:p>
            <a:pPr marL="342900" indent="-342900">
              <a:buFont typeface="Arial" pitchFamily="34" charset="0"/>
              <a:buChar char="•"/>
            </a:pPr>
            <a:endParaRPr lang="nl-NL" sz="2200" b="1" dirty="0">
              <a:sym typeface="Wingdings" pitchFamily="2" charset="2"/>
            </a:endParaRPr>
          </a:p>
          <a:p>
            <a:pPr marL="342900" indent="-342900">
              <a:buFont typeface="Arial" pitchFamily="34" charset="0"/>
              <a:buChar char="•"/>
            </a:pPr>
            <a:endParaRPr lang="nl-NL" sz="2200" dirty="0" smtClean="0">
              <a:sym typeface="Wingdings" pitchFamily="2" charset="2"/>
            </a:endParaRPr>
          </a:p>
          <a:p>
            <a:pPr marL="342900" indent="-342900">
              <a:buFont typeface="Arial" pitchFamily="34" charset="0"/>
              <a:buChar char="•"/>
            </a:pPr>
            <a:endParaRPr lang="nl-NL" sz="2200" b="1" dirty="0">
              <a:sym typeface="Wingdings" pitchFamily="2" charset="2"/>
            </a:endParaRPr>
          </a:p>
          <a:p>
            <a:pPr marL="342900" indent="-342900">
              <a:buFont typeface="Arial" pitchFamily="34" charset="0"/>
              <a:buChar char="•"/>
            </a:pPr>
            <a:endParaRPr lang="nl-NL" sz="22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075167"/>
            <a:ext cx="3346499" cy="3142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3" y="4300813"/>
            <a:ext cx="3346498" cy="22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6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447</Words>
  <Application>Microsoft Office PowerPoint</Application>
  <PresentationFormat>Diavoorstelling (4:3)</PresentationFormat>
  <Paragraphs>155</Paragraphs>
  <Slides>22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22</vt:i4>
      </vt:variant>
    </vt:vector>
  </HeadingPairs>
  <TitlesOfParts>
    <vt:vector size="27" baseType="lpstr">
      <vt:lpstr>Arial</vt:lpstr>
      <vt:lpstr>Calibri</vt:lpstr>
      <vt:lpstr>Verdana</vt:lpstr>
      <vt:lpstr>Wingdings</vt:lpstr>
      <vt:lpstr>Kantoorthema</vt:lpstr>
      <vt:lpstr>PowerPoint-presentatie</vt:lpstr>
      <vt:lpstr>Chili: het land waar de aarde ophoudt</vt:lpstr>
      <vt:lpstr>§1 Chili beeft</vt:lpstr>
      <vt:lpstr>§1 Chili beeft</vt:lpstr>
      <vt:lpstr>§1 Chili beeft</vt:lpstr>
      <vt:lpstr>§1 Chili beeft</vt:lpstr>
      <vt:lpstr>§2 Chili brandt</vt:lpstr>
      <vt:lpstr>§2 Chili brandt</vt:lpstr>
      <vt:lpstr>§2 Chili brandt</vt:lpstr>
      <vt:lpstr>§3 Klimaat</vt:lpstr>
      <vt:lpstr>§3 Klimaat</vt:lpstr>
      <vt:lpstr>§3 Klimaat</vt:lpstr>
      <vt:lpstr>§3 Klimaat</vt:lpstr>
      <vt:lpstr>§3 Klimaat</vt:lpstr>
      <vt:lpstr>§4 Bronnen: Chili in beeld</vt:lpstr>
      <vt:lpstr>§4 Bronnen: Chili in beeld</vt:lpstr>
      <vt:lpstr>§4 Bronnen: Chili in beeld</vt:lpstr>
      <vt:lpstr>§4 Bronnen: Chili in beeld</vt:lpstr>
      <vt:lpstr>§4 Bronnen: Chili in beeld</vt:lpstr>
      <vt:lpstr>§4 Bronnen: Chili in beeld</vt:lpstr>
      <vt:lpstr>§4 Bronnen: Chili in beeld</vt:lpstr>
      <vt:lpstr>Zoom in Ramp in Colombia</vt:lpstr>
    </vt:vector>
  </TitlesOfParts>
  <Company>ThiemeMeulenhoff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Roubroeks, Wendy</dc:creator>
  <cp:lastModifiedBy>Mari�t Bosschers</cp:lastModifiedBy>
  <cp:revision>55</cp:revision>
  <dcterms:created xsi:type="dcterms:W3CDTF">2014-04-14T14:11:18Z</dcterms:created>
  <dcterms:modified xsi:type="dcterms:W3CDTF">2016-07-08T09:52:49Z</dcterms:modified>
</cp:coreProperties>
</file>