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3" r:id="rId9"/>
    <p:sldId id="266" r:id="rId1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3475" autoAdjust="0"/>
  </p:normalViewPr>
  <p:slideViewPr>
    <p:cSldViewPr>
      <p:cViewPr varScale="1">
        <p:scale>
          <a:sx n="122" d="100"/>
          <a:sy n="122" d="100"/>
        </p:scale>
        <p:origin x="190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CE199-856C-4F3E-995E-EEE3230CF6B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F2121-4542-4D02-8CC6-A89729E6C67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9F7F6-B2DB-4920-B3C7-93F36F13AF4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DA5B9-356A-414E-8877-35B96269DBA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F1E7B-7C92-4291-B5A7-503B34EE201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6F7C5-4BAC-4AB7-85C8-910810CFE84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04B03-4807-4F9A-A2EF-262BDB4AB79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DD44E-0B28-44C8-9373-6300DD6729F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D1E9D-6056-4776-AE11-C2222C0BBAD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83849-0DAE-4662-90BD-8732CE336E6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68CC1-815E-4CC3-B1F7-F37B4E343C3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om de opmaakprofielen van de modeltekst te bewerken</a:t>
            </a:r>
          </a:p>
          <a:p>
            <a:pPr lvl="1"/>
            <a:r>
              <a:rPr lang="en-GB"/>
              <a:t>Tweede niveau</a:t>
            </a:r>
          </a:p>
          <a:p>
            <a:pPr lvl="2"/>
            <a:r>
              <a:rPr lang="en-GB"/>
              <a:t>Derde niveau</a:t>
            </a:r>
          </a:p>
          <a:p>
            <a:pPr lvl="3"/>
            <a:r>
              <a:rPr lang="en-GB"/>
              <a:t>Vierde niveau</a:t>
            </a:r>
          </a:p>
          <a:p>
            <a:pPr lvl="4"/>
            <a:r>
              <a:rPr lang="en-GB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7658AFD-862E-4F82-98DF-43FD17042736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5400" b="1"/>
              <a:t>KLIMAATGRAFIEKEN</a:t>
            </a:r>
            <a:endParaRPr lang="en-GB" sz="5400" b="1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3860800"/>
            <a:ext cx="7488237" cy="1752600"/>
          </a:xfrm>
        </p:spPr>
        <p:txBody>
          <a:bodyPr/>
          <a:lstStyle/>
          <a:p>
            <a:r>
              <a:rPr lang="nl-NL" sz="3600"/>
              <a:t>Hoe teken je een klimaatgrafiek?</a:t>
            </a:r>
            <a:endParaRPr lang="en-GB" sz="3600"/>
          </a:p>
        </p:txBody>
      </p:sp>
      <p:pic>
        <p:nvPicPr>
          <p:cNvPr id="2052" name="Picture 4" descr="bewolktz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2132013" cy="1509712"/>
          </a:xfrm>
          <a:prstGeom prst="rect">
            <a:avLst/>
          </a:prstGeom>
          <a:noFill/>
        </p:spPr>
      </p:pic>
      <p:pic>
        <p:nvPicPr>
          <p:cNvPr id="2053" name="Picture 5" descr="stor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333375"/>
            <a:ext cx="1943100" cy="1374775"/>
          </a:xfrm>
          <a:prstGeom prst="rect">
            <a:avLst/>
          </a:prstGeom>
          <a:noFill/>
        </p:spPr>
      </p:pic>
      <p:pic>
        <p:nvPicPr>
          <p:cNvPr id="2054" name="Picture 6" descr="sneeu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260350"/>
            <a:ext cx="2016125" cy="1427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557338"/>
            <a:ext cx="8207375" cy="17526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nl-NL"/>
              <a:t>Aan het eind van deze les kun je: </a:t>
            </a:r>
          </a:p>
          <a:p>
            <a:pPr algn="l">
              <a:lnSpc>
                <a:spcPct val="80000"/>
              </a:lnSpc>
            </a:pPr>
            <a:endParaRPr lang="nl-NL"/>
          </a:p>
          <a:p>
            <a:pPr algn="l">
              <a:lnSpc>
                <a:spcPct val="80000"/>
              </a:lnSpc>
              <a:buFont typeface="Wingdings" pitchFamily="2" charset="2"/>
              <a:buChar char="ü"/>
            </a:pPr>
            <a:r>
              <a:rPr lang="nl-NL"/>
              <a:t> uitleggen wat een klimaatgrafiek is;</a:t>
            </a:r>
          </a:p>
          <a:p>
            <a:pPr algn="l">
              <a:lnSpc>
                <a:spcPct val="80000"/>
              </a:lnSpc>
              <a:buFont typeface="Wingdings" pitchFamily="2" charset="2"/>
              <a:buChar char="ü"/>
            </a:pPr>
            <a:r>
              <a:rPr lang="nl-NL"/>
              <a:t> een klimaatgrafiek lezen; </a:t>
            </a:r>
          </a:p>
          <a:p>
            <a:pPr algn="l">
              <a:lnSpc>
                <a:spcPct val="80000"/>
              </a:lnSpc>
              <a:buFont typeface="Wingdings" pitchFamily="2" charset="2"/>
              <a:buChar char="ü"/>
            </a:pPr>
            <a:r>
              <a:rPr lang="nl-NL"/>
              <a:t> een klimaatgrafiek tekenen. </a:t>
            </a:r>
            <a:endParaRPr lang="en-GB"/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539750" y="404813"/>
            <a:ext cx="360045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Leerdoelen</a:t>
            </a:r>
          </a:p>
        </p:txBody>
      </p:sp>
      <p:pic>
        <p:nvPicPr>
          <p:cNvPr id="3082" name="Picture 10" descr="klimaatgrafi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3429000"/>
            <a:ext cx="2354262" cy="3095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auto0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 l="2225" t="15384" r="5898"/>
          <a:stretch>
            <a:fillRect/>
          </a:stretch>
        </p:blipFill>
        <p:spPr bwMode="auto">
          <a:xfrm>
            <a:off x="304800" y="3276600"/>
            <a:ext cx="2819400" cy="3124200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  <a:effectLst/>
        </p:spPr>
      </p:pic>
      <p:pic>
        <p:nvPicPr>
          <p:cNvPr id="4102" name="Picture 6" descr="auto0"/>
          <p:cNvPicPr>
            <a:picLocks noChangeAspect="1" noChangeArrowheads="1"/>
          </p:cNvPicPr>
          <p:nvPr/>
        </p:nvPicPr>
        <p:blipFill>
          <a:blip r:embed="rId3" cstate="print">
            <a:lum bright="18000" contrast="-6000"/>
          </a:blip>
          <a:srcRect l="5061" t="7500" r="9886" b="14038"/>
          <a:stretch>
            <a:fillRect/>
          </a:stretch>
        </p:blipFill>
        <p:spPr bwMode="auto">
          <a:xfrm>
            <a:off x="4800600" y="3276600"/>
            <a:ext cx="299878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3" name="Line 7"/>
          <p:cNvSpPr>
            <a:spLocks noChangeShapeType="1"/>
          </p:cNvSpPr>
          <p:nvPr/>
        </p:nvSpPr>
        <p:spPr bwMode="auto">
          <a:xfrm flipH="1">
            <a:off x="2286000" y="3429000"/>
            <a:ext cx="1371600" cy="762000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114800" y="3581400"/>
            <a:ext cx="1905000" cy="5334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429000" y="3124200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1600">
                <a:solidFill>
                  <a:schemeClr val="bg1"/>
                </a:solidFill>
                <a:latin typeface="Times New Roman" pitchFamily="18" charset="0"/>
              </a:rPr>
              <a:t>temperatuur</a:t>
            </a:r>
            <a:endParaRPr lang="nl-N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3124200" y="495300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1600">
                <a:solidFill>
                  <a:schemeClr val="bg1"/>
                </a:solidFill>
                <a:latin typeface="Times New Roman" pitchFamily="18" charset="0"/>
              </a:rPr>
              <a:t>        neerslag</a:t>
            </a:r>
            <a:endParaRPr lang="nl-N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H="1">
            <a:off x="2590800" y="5181600"/>
            <a:ext cx="914400" cy="3810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V="1">
            <a:off x="4495800" y="4876800"/>
            <a:ext cx="914400" cy="2286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7924800" y="60198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2400" b="1">
                <a:solidFill>
                  <a:schemeClr val="bg1"/>
                </a:solidFill>
                <a:latin typeface="Times New Roman" pitchFamily="18" charset="0"/>
              </a:rPr>
              <a:t>klik</a:t>
            </a:r>
            <a:endParaRPr lang="nl-NL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flipH="1" flipV="1">
            <a:off x="2590800" y="6019800"/>
            <a:ext cx="9906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3657600" y="6477000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600">
                <a:solidFill>
                  <a:schemeClr val="bg1"/>
                </a:solidFill>
                <a:latin typeface="Times New Roman" pitchFamily="18" charset="0"/>
              </a:rPr>
              <a:t>maanden</a:t>
            </a:r>
          </a:p>
        </p:txBody>
      </p:sp>
      <p:sp>
        <p:nvSpPr>
          <p:cNvPr id="4112" name="WordArt 16"/>
          <p:cNvSpPr>
            <a:spLocks noChangeArrowheads="1" noChangeShapeType="1" noTextEdit="1"/>
          </p:cNvSpPr>
          <p:nvPr/>
        </p:nvSpPr>
        <p:spPr bwMode="auto">
          <a:xfrm>
            <a:off x="2124075" y="404813"/>
            <a:ext cx="4824413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De klimaatgrafiek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323850" y="1557338"/>
            <a:ext cx="79930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800" dirty="0"/>
              <a:t>In een klimaatgrafiek wordt de </a:t>
            </a:r>
            <a:r>
              <a:rPr lang="nl-NL" sz="2800" b="1" dirty="0"/>
              <a:t>neerslag</a:t>
            </a:r>
            <a:r>
              <a:rPr lang="nl-NL" sz="2800" dirty="0"/>
              <a:t> in mm en de </a:t>
            </a:r>
            <a:r>
              <a:rPr lang="nl-NL" sz="2800" b="1" dirty="0"/>
              <a:t>temperatuur</a:t>
            </a:r>
            <a:r>
              <a:rPr lang="nl-NL" sz="2800" dirty="0"/>
              <a:t> in ºC samen weergegeven.</a:t>
            </a:r>
            <a:endParaRPr lang="en-GB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2286000" y="533400"/>
          <a:ext cx="4524375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Bitmap-figuur" r:id="rId3" imgW="4525007" imgH="4495238" progId="Paint.Picture">
                  <p:embed/>
                </p:oleObj>
              </mc:Choice>
              <mc:Fallback>
                <p:oleObj name="Bitmap-figuur" r:id="rId3" imgW="4525007" imgH="4495238" progId="Paint.Pictur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33400"/>
                        <a:ext cx="4524375" cy="44958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5050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403350" y="5229225"/>
          <a:ext cx="6069013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Bitmap-figuur" r:id="rId5" imgW="6066667" imgH="1380952" progId="Paint.Picture">
                  <p:embed/>
                </p:oleObj>
              </mc:Choice>
              <mc:Fallback>
                <p:oleObj name="Bitmap-figuur" r:id="rId5" imgW="6066667" imgH="1380952" progId="Paint.Picture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5229225"/>
                        <a:ext cx="6069013" cy="138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819400" y="3276600"/>
            <a:ext cx="304800" cy="1295400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124200" y="3048000"/>
            <a:ext cx="304800" cy="1524000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352800" y="2286000"/>
            <a:ext cx="304800" cy="2286000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3657600" y="2209800"/>
            <a:ext cx="304800" cy="2362200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3962400" y="1828800"/>
            <a:ext cx="304800" cy="2743200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4267200" y="2590800"/>
            <a:ext cx="304800" cy="1981200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4495800" y="2286000"/>
            <a:ext cx="304800" cy="2286000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4800600" y="1905000"/>
            <a:ext cx="304800" cy="2667000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5105400" y="1752600"/>
            <a:ext cx="304800" cy="2819400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5410200" y="533400"/>
            <a:ext cx="304800" cy="4038600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5715000" y="1752600"/>
            <a:ext cx="304800" cy="2819400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6019800" y="2590800"/>
            <a:ext cx="228600" cy="1981200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2805113" y="1524000"/>
            <a:ext cx="471487" cy="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 flipV="1">
            <a:off x="3276600" y="1447800"/>
            <a:ext cx="228600" cy="762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3505200" y="1447800"/>
            <a:ext cx="304800" cy="762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>
            <a:off x="3810000" y="1524000"/>
            <a:ext cx="304800" cy="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>
            <a:off x="4114800" y="1524000"/>
            <a:ext cx="304800" cy="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>
            <a:off x="4419600" y="1524000"/>
            <a:ext cx="304800" cy="762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>
            <a:off x="4724400" y="1600200"/>
            <a:ext cx="228600" cy="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>
            <a:off x="4953000" y="1600200"/>
            <a:ext cx="304800" cy="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5145" name="Line 25"/>
          <p:cNvSpPr>
            <a:spLocks noChangeShapeType="1"/>
          </p:cNvSpPr>
          <p:nvPr/>
        </p:nvSpPr>
        <p:spPr bwMode="auto">
          <a:xfrm flipV="1">
            <a:off x="5257800" y="1524000"/>
            <a:ext cx="304800" cy="762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auto">
          <a:xfrm>
            <a:off x="5562600" y="1543050"/>
            <a:ext cx="452273" cy="57149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5147" name="Line 27"/>
          <p:cNvSpPr>
            <a:spLocks noChangeShapeType="1"/>
          </p:cNvSpPr>
          <p:nvPr/>
        </p:nvSpPr>
        <p:spPr bwMode="auto">
          <a:xfrm>
            <a:off x="6019800" y="1592317"/>
            <a:ext cx="228600" cy="7882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5148" name="Line 28"/>
          <p:cNvSpPr>
            <a:spLocks noChangeShapeType="1"/>
          </p:cNvSpPr>
          <p:nvPr/>
        </p:nvSpPr>
        <p:spPr bwMode="auto">
          <a:xfrm flipV="1">
            <a:off x="2590800" y="1676400"/>
            <a:ext cx="381000" cy="434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5149" name="Line 29"/>
          <p:cNvSpPr>
            <a:spLocks noChangeShapeType="1"/>
          </p:cNvSpPr>
          <p:nvPr/>
        </p:nvSpPr>
        <p:spPr bwMode="auto">
          <a:xfrm flipV="1">
            <a:off x="3048000" y="1676400"/>
            <a:ext cx="152400" cy="434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5150" name="Line 30"/>
          <p:cNvSpPr>
            <a:spLocks noChangeShapeType="1"/>
          </p:cNvSpPr>
          <p:nvPr/>
        </p:nvSpPr>
        <p:spPr bwMode="auto">
          <a:xfrm flipV="1">
            <a:off x="3429000" y="1600200"/>
            <a:ext cx="76200" cy="441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5151" name="Line 31"/>
          <p:cNvSpPr>
            <a:spLocks noChangeShapeType="1"/>
          </p:cNvSpPr>
          <p:nvPr/>
        </p:nvSpPr>
        <p:spPr bwMode="auto">
          <a:xfrm flipH="1" flipV="1">
            <a:off x="6172200" y="2667000"/>
            <a:ext cx="1143000" cy="3657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5152" name="Line 32"/>
          <p:cNvSpPr>
            <a:spLocks noChangeShapeType="1"/>
          </p:cNvSpPr>
          <p:nvPr/>
        </p:nvSpPr>
        <p:spPr bwMode="auto">
          <a:xfrm flipH="1" flipV="1">
            <a:off x="5867400" y="1828800"/>
            <a:ext cx="990600" cy="449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5153" name="Line 33"/>
          <p:cNvSpPr>
            <a:spLocks noChangeShapeType="1"/>
          </p:cNvSpPr>
          <p:nvPr/>
        </p:nvSpPr>
        <p:spPr bwMode="auto">
          <a:xfrm flipH="1" flipV="1">
            <a:off x="5562600" y="609600"/>
            <a:ext cx="914400" cy="5715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152400" y="1066800"/>
            <a:ext cx="2043113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b="1" dirty="0"/>
              <a:t>De temperatuur  met een vloeiende lijn</a:t>
            </a:r>
            <a:endParaRPr lang="nl-NL" sz="2400" b="1" dirty="0"/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107504" y="3500438"/>
            <a:ext cx="2111821" cy="7386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b="1" dirty="0"/>
              <a:t>De neerslag met een staafdiagram</a:t>
            </a:r>
            <a:endParaRPr lang="nl-NL" sz="2400" b="1" dirty="0"/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179388" y="5740400"/>
            <a:ext cx="124777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b="1"/>
              <a:t>Klimaat-gegevens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557338"/>
            <a:ext cx="8207375" cy="863550"/>
          </a:xfrm>
        </p:spPr>
        <p:txBody>
          <a:bodyPr/>
          <a:lstStyle/>
          <a:p>
            <a:pPr marL="342900" indent="-342900" algn="l">
              <a:lnSpc>
                <a:spcPct val="80000"/>
              </a:lnSpc>
            </a:pPr>
            <a:r>
              <a:rPr lang="nl-NL" dirty="0"/>
              <a:t>   Neem de volgende vragen met het juiste antwoord over op je opdrachtenblad.</a:t>
            </a:r>
          </a:p>
          <a:p>
            <a:pPr marL="342900" indent="-342900" algn="l">
              <a:lnSpc>
                <a:spcPct val="80000"/>
              </a:lnSpc>
            </a:pPr>
            <a:endParaRPr lang="nl-NL" sz="2400" dirty="0"/>
          </a:p>
          <a:p>
            <a:pPr marL="342900" indent="-342900" algn="l">
              <a:lnSpc>
                <a:spcPct val="80000"/>
              </a:lnSpc>
              <a:buFontTx/>
              <a:buAutoNum type="arabicPeriod"/>
            </a:pPr>
            <a:r>
              <a:rPr lang="nl-NL" sz="2400" dirty="0"/>
              <a:t>In een klimaatgrafiek wordt de temperatuur weergegeven met: een </a:t>
            </a:r>
            <a:r>
              <a:rPr lang="nl-NL" sz="2400" i="1" dirty="0"/>
              <a:t>staafdiagram</a:t>
            </a:r>
            <a:r>
              <a:rPr lang="nl-NL" sz="2400" dirty="0"/>
              <a:t> </a:t>
            </a:r>
            <a:r>
              <a:rPr lang="nl-NL" sz="2400" dirty="0" err="1"/>
              <a:t>òf</a:t>
            </a:r>
            <a:r>
              <a:rPr lang="nl-NL" sz="2400" dirty="0"/>
              <a:t> </a:t>
            </a:r>
            <a:r>
              <a:rPr lang="nl-NL" sz="2400" i="1" dirty="0"/>
              <a:t>vloeiende</a:t>
            </a:r>
            <a:r>
              <a:rPr lang="nl-NL" sz="2400" dirty="0"/>
              <a:t> lijn.</a:t>
            </a:r>
          </a:p>
          <a:p>
            <a:pPr marL="342900" indent="-342900" algn="l">
              <a:lnSpc>
                <a:spcPct val="80000"/>
              </a:lnSpc>
              <a:buFontTx/>
              <a:buAutoNum type="arabicPeriod"/>
            </a:pPr>
            <a:r>
              <a:rPr lang="nl-NL" sz="2400" dirty="0"/>
              <a:t>In een klimaatgrafiek wordt de neerslag weergegeven met: een </a:t>
            </a:r>
            <a:r>
              <a:rPr lang="nl-NL" sz="2400" i="1" dirty="0"/>
              <a:t>staafdiagram</a:t>
            </a:r>
            <a:r>
              <a:rPr lang="nl-NL" sz="2400" dirty="0"/>
              <a:t> </a:t>
            </a:r>
            <a:r>
              <a:rPr lang="nl-NL" sz="2400" dirty="0" err="1"/>
              <a:t>òf</a:t>
            </a:r>
            <a:r>
              <a:rPr lang="nl-NL" sz="2400" dirty="0"/>
              <a:t> </a:t>
            </a:r>
            <a:r>
              <a:rPr lang="nl-NL" sz="2400" i="1" dirty="0"/>
              <a:t>vloeiende</a:t>
            </a:r>
            <a:r>
              <a:rPr lang="nl-NL" sz="2400" dirty="0"/>
              <a:t> lijn.  </a:t>
            </a:r>
          </a:p>
          <a:p>
            <a:pPr marL="342900" indent="-342900" algn="l">
              <a:lnSpc>
                <a:spcPct val="80000"/>
              </a:lnSpc>
              <a:buFontTx/>
              <a:buAutoNum type="arabicPeriod"/>
            </a:pPr>
            <a:endParaRPr lang="nl-NL" sz="2400" dirty="0"/>
          </a:p>
          <a:p>
            <a:pPr marL="342900" indent="-342900" algn="l">
              <a:lnSpc>
                <a:spcPct val="80000"/>
              </a:lnSpc>
              <a:buFontTx/>
              <a:buAutoNum type="arabicPeriod"/>
            </a:pPr>
            <a:endParaRPr lang="nl-NL" sz="2000" dirty="0"/>
          </a:p>
        </p:txBody>
      </p:sp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971550" y="404813"/>
            <a:ext cx="360045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Vragen</a:t>
            </a: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827088" y="5300663"/>
            <a:ext cx="74104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Ga naar de volgende pagina...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62000" y="22860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>
                <a:latin typeface="Times New Roman" pitchFamily="18" charset="0"/>
              </a:rPr>
              <a:t>2. 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838200" y="41910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 sz="2400">
              <a:latin typeface="Times New Roman" pitchFamily="18" charset="0"/>
            </a:endParaRPr>
          </a:p>
        </p:txBody>
      </p:sp>
      <p:pic>
        <p:nvPicPr>
          <p:cNvPr id="8198" name="Picture 6" descr="~AUT0008"/>
          <p:cNvPicPr>
            <a:picLocks noChangeAspect="1" noChangeArrowheads="1"/>
          </p:cNvPicPr>
          <p:nvPr/>
        </p:nvPicPr>
        <p:blipFill>
          <a:blip r:embed="rId2" cstate="print"/>
          <a:srcRect r="2832" b="2856"/>
          <a:stretch>
            <a:fillRect/>
          </a:stretch>
        </p:blipFill>
        <p:spPr bwMode="auto">
          <a:xfrm>
            <a:off x="539750" y="1196975"/>
            <a:ext cx="33305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067175" y="2249488"/>
            <a:ext cx="4543425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dirty="0"/>
              <a:t>3a. In deze klimaatgrafiek is het in juni ongeveer …</a:t>
            </a:r>
            <a:r>
              <a:rPr lang="nl-NL" sz="2400" dirty="0">
                <a:cs typeface="Times New Roman" pitchFamily="18" charset="0"/>
              </a:rPr>
              <a:t>°C.</a:t>
            </a:r>
          </a:p>
          <a:p>
            <a:pPr>
              <a:spcBef>
                <a:spcPct val="50000"/>
              </a:spcBef>
            </a:pPr>
            <a:r>
              <a:rPr lang="nl-NL" sz="2400" dirty="0">
                <a:cs typeface="Times New Roman" pitchFamily="18" charset="0"/>
              </a:rPr>
              <a:t>b. In januari is het …°C.</a:t>
            </a:r>
          </a:p>
          <a:p>
            <a:pPr>
              <a:spcBef>
                <a:spcPct val="50000"/>
              </a:spcBef>
            </a:pPr>
            <a:r>
              <a:rPr lang="nl-NL" sz="2400" dirty="0">
                <a:cs typeface="Times New Roman" pitchFamily="18" charset="0"/>
              </a:rPr>
              <a:t>c. In december valt er ongeveer …… mm neerslag.</a:t>
            </a:r>
          </a:p>
          <a:p>
            <a:pPr>
              <a:spcBef>
                <a:spcPct val="50000"/>
              </a:spcBef>
            </a:pPr>
            <a:r>
              <a:rPr lang="nl-NL" sz="2400" dirty="0">
                <a:cs typeface="Times New Roman" pitchFamily="18" charset="0"/>
              </a:rPr>
              <a:t>d. In juli valt er ongeveer …… mm neerslag.</a:t>
            </a:r>
            <a:endParaRPr lang="nl-NL" sz="2400" dirty="0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211638" y="1022350"/>
            <a:ext cx="43926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b="1" dirty="0">
                <a:solidFill>
                  <a:srgbClr val="FF0000"/>
                </a:solidFill>
              </a:rPr>
              <a:t>Noteer van deze vraag alleen het antwoord.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8202" name="WordArt 10"/>
          <p:cNvSpPr>
            <a:spLocks noChangeArrowheads="1" noChangeShapeType="1" noTextEdit="1"/>
          </p:cNvSpPr>
          <p:nvPr/>
        </p:nvSpPr>
        <p:spPr bwMode="auto">
          <a:xfrm>
            <a:off x="4211638" y="5805488"/>
            <a:ext cx="40259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Ga naar de volgende pagina...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62000" y="22860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>
                <a:latin typeface="Times New Roman" pitchFamily="18" charset="0"/>
              </a:rPr>
              <a:t>2. 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838200" y="41910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 sz="2400">
              <a:latin typeface="Times New Roman" pitchFamily="18" charset="0"/>
            </a:endParaRPr>
          </a:p>
        </p:txBody>
      </p:sp>
      <p:pic>
        <p:nvPicPr>
          <p:cNvPr id="8198" name="Picture 6" descr="~AUT0008"/>
          <p:cNvPicPr>
            <a:picLocks noChangeAspect="1" noChangeArrowheads="1"/>
          </p:cNvPicPr>
          <p:nvPr/>
        </p:nvPicPr>
        <p:blipFill>
          <a:blip r:embed="rId2" cstate="print"/>
          <a:srcRect r="2832" b="2856"/>
          <a:stretch>
            <a:fillRect/>
          </a:stretch>
        </p:blipFill>
        <p:spPr bwMode="auto">
          <a:xfrm>
            <a:off x="539750" y="1196975"/>
            <a:ext cx="33305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067175" y="2249488"/>
            <a:ext cx="4543425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dirty="0"/>
              <a:t>3a. In deze klimaatgrafiek is het in juni ongeveer </a:t>
            </a:r>
            <a:r>
              <a:rPr lang="nl-NL" sz="2400" dirty="0">
                <a:solidFill>
                  <a:srgbClr val="FF0000"/>
                </a:solidFill>
              </a:rPr>
              <a:t>30</a:t>
            </a:r>
            <a:r>
              <a:rPr lang="nl-NL" sz="2400" dirty="0">
                <a:cs typeface="Times New Roman" pitchFamily="18" charset="0"/>
              </a:rPr>
              <a:t>°C.</a:t>
            </a:r>
          </a:p>
          <a:p>
            <a:pPr>
              <a:spcBef>
                <a:spcPct val="50000"/>
              </a:spcBef>
            </a:pPr>
            <a:r>
              <a:rPr lang="nl-NL" sz="2400" dirty="0">
                <a:cs typeface="Times New Roman" pitchFamily="18" charset="0"/>
              </a:rPr>
              <a:t>b. In januari is het </a:t>
            </a:r>
            <a:r>
              <a:rPr lang="nl-NL" sz="2400" dirty="0">
                <a:solidFill>
                  <a:srgbClr val="FF0000"/>
                </a:solidFill>
                <a:cs typeface="Times New Roman" pitchFamily="18" charset="0"/>
              </a:rPr>
              <a:t>5</a:t>
            </a:r>
            <a:r>
              <a:rPr lang="nl-NL" sz="2400" dirty="0">
                <a:cs typeface="Times New Roman" pitchFamily="18" charset="0"/>
              </a:rPr>
              <a:t>°C.</a:t>
            </a:r>
          </a:p>
          <a:p>
            <a:pPr>
              <a:spcBef>
                <a:spcPct val="50000"/>
              </a:spcBef>
            </a:pPr>
            <a:r>
              <a:rPr lang="nl-NL" sz="2400" dirty="0">
                <a:cs typeface="Times New Roman" pitchFamily="18" charset="0"/>
              </a:rPr>
              <a:t>c. In december valt er ongeveer </a:t>
            </a:r>
            <a:r>
              <a:rPr lang="nl-NL" sz="2400" dirty="0">
                <a:solidFill>
                  <a:srgbClr val="FF0000"/>
                </a:solidFill>
                <a:cs typeface="Times New Roman" pitchFamily="18" charset="0"/>
              </a:rPr>
              <a:t>20</a:t>
            </a:r>
            <a:r>
              <a:rPr lang="nl-NL" sz="2400" dirty="0">
                <a:cs typeface="Times New Roman" pitchFamily="18" charset="0"/>
              </a:rPr>
              <a:t> mm neerslag.</a:t>
            </a:r>
          </a:p>
          <a:p>
            <a:pPr>
              <a:spcBef>
                <a:spcPct val="50000"/>
              </a:spcBef>
            </a:pPr>
            <a:r>
              <a:rPr lang="nl-NL" sz="2400" dirty="0">
                <a:cs typeface="Times New Roman" pitchFamily="18" charset="0"/>
              </a:rPr>
              <a:t>d. In juli valt er ongeveer …… mm neerslag.</a:t>
            </a:r>
            <a:endParaRPr lang="nl-NL" sz="2400" dirty="0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211638" y="1022350"/>
            <a:ext cx="43926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b="1" dirty="0">
                <a:solidFill>
                  <a:srgbClr val="FF0000"/>
                </a:solidFill>
              </a:rPr>
              <a:t>Noteer van deze vraag alleen het antwoord.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8202" name="WordArt 10"/>
          <p:cNvSpPr>
            <a:spLocks noChangeArrowheads="1" noChangeShapeType="1" noTextEdit="1"/>
          </p:cNvSpPr>
          <p:nvPr/>
        </p:nvSpPr>
        <p:spPr bwMode="auto">
          <a:xfrm>
            <a:off x="4211638" y="5805488"/>
            <a:ext cx="40259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Ga naar de volgende pagina...</a:t>
            </a:r>
          </a:p>
        </p:txBody>
      </p:sp>
    </p:spTree>
    <p:extLst>
      <p:ext uri="{BB962C8B-B14F-4D97-AF65-F5344CB8AC3E}">
        <p14:creationId xmlns:p14="http://schemas.microsoft.com/office/powerpoint/2010/main" val="1177457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62000" y="22860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>
                <a:latin typeface="Times New Roman" pitchFamily="18" charset="0"/>
              </a:rPr>
              <a:t>2. 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838200" y="41910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613150" y="2420938"/>
            <a:ext cx="578326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dirty="0"/>
              <a:t>4a. In februari is het ongeveer ….</a:t>
            </a:r>
            <a:r>
              <a:rPr lang="nl-NL" sz="2400" dirty="0">
                <a:cs typeface="Times New Roman" pitchFamily="18" charset="0"/>
              </a:rPr>
              <a:t>°C.</a:t>
            </a:r>
          </a:p>
          <a:p>
            <a:pPr>
              <a:spcBef>
                <a:spcPct val="50000"/>
              </a:spcBef>
            </a:pPr>
            <a:r>
              <a:rPr lang="nl-NL" sz="2400" dirty="0">
                <a:cs typeface="Times New Roman" pitchFamily="18" charset="0"/>
              </a:rPr>
              <a:t>b. In september valt er ongeveer </a:t>
            </a:r>
          </a:p>
          <a:p>
            <a:pPr>
              <a:spcBef>
                <a:spcPct val="50000"/>
              </a:spcBef>
            </a:pPr>
            <a:r>
              <a:rPr lang="nl-NL" sz="2400" dirty="0">
                <a:cs typeface="Times New Roman" pitchFamily="18" charset="0"/>
              </a:rPr>
              <a:t>    ……  mm neerslag.</a:t>
            </a:r>
          </a:p>
          <a:p>
            <a:pPr>
              <a:spcBef>
                <a:spcPct val="50000"/>
              </a:spcBef>
            </a:pPr>
            <a:r>
              <a:rPr lang="nl-NL" sz="2400" dirty="0">
                <a:cs typeface="Times New Roman" pitchFamily="18" charset="0"/>
              </a:rPr>
              <a:t>c. In september is het ongeveer…..°C.</a:t>
            </a:r>
          </a:p>
          <a:p>
            <a:pPr>
              <a:spcBef>
                <a:spcPct val="50000"/>
              </a:spcBef>
            </a:pPr>
            <a:endParaRPr lang="nl-NL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9224" name="Picture 8" descr="~AUT0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96975"/>
            <a:ext cx="31670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684588" y="1076220"/>
            <a:ext cx="43926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b="1" dirty="0">
                <a:solidFill>
                  <a:srgbClr val="FF0000"/>
                </a:solidFill>
              </a:rPr>
              <a:t>Noteer van deze vraag alleen het antwoord.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62000" y="22860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>
                <a:latin typeface="Times New Roman" pitchFamily="18" charset="0"/>
              </a:rPr>
              <a:t>2. 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838200" y="41910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613150" y="2420938"/>
            <a:ext cx="578326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dirty="0"/>
              <a:t>4a. In februari is het ongeveer </a:t>
            </a:r>
            <a:r>
              <a:rPr lang="nl-NL" sz="2400" dirty="0">
                <a:solidFill>
                  <a:srgbClr val="FF0000"/>
                </a:solidFill>
              </a:rPr>
              <a:t>-25</a:t>
            </a:r>
            <a:r>
              <a:rPr lang="nl-NL" sz="2400" dirty="0">
                <a:cs typeface="Times New Roman" pitchFamily="18" charset="0"/>
              </a:rPr>
              <a:t>°C.</a:t>
            </a:r>
          </a:p>
          <a:p>
            <a:pPr>
              <a:spcBef>
                <a:spcPct val="50000"/>
              </a:spcBef>
            </a:pPr>
            <a:r>
              <a:rPr lang="nl-NL" sz="2400" dirty="0">
                <a:cs typeface="Times New Roman" pitchFamily="18" charset="0"/>
              </a:rPr>
              <a:t>b. In september valt er ongeveer </a:t>
            </a:r>
          </a:p>
          <a:p>
            <a:pPr>
              <a:spcBef>
                <a:spcPct val="50000"/>
              </a:spcBef>
            </a:pPr>
            <a:r>
              <a:rPr lang="nl-NL" sz="2400" dirty="0">
                <a:cs typeface="Times New Roman" pitchFamily="18" charset="0"/>
              </a:rPr>
              <a:t>    </a:t>
            </a:r>
            <a:r>
              <a:rPr lang="nl-NL" sz="2400" dirty="0">
                <a:solidFill>
                  <a:srgbClr val="FF0000"/>
                </a:solidFill>
                <a:cs typeface="Times New Roman" pitchFamily="18" charset="0"/>
              </a:rPr>
              <a:t>30</a:t>
            </a:r>
            <a:r>
              <a:rPr lang="nl-NL" sz="2400" dirty="0">
                <a:cs typeface="Times New Roman" pitchFamily="18" charset="0"/>
              </a:rPr>
              <a:t>  mm neerslag.</a:t>
            </a:r>
          </a:p>
          <a:p>
            <a:pPr>
              <a:spcBef>
                <a:spcPct val="50000"/>
              </a:spcBef>
            </a:pPr>
            <a:r>
              <a:rPr lang="nl-NL" sz="2400" dirty="0">
                <a:cs typeface="Times New Roman" pitchFamily="18" charset="0"/>
              </a:rPr>
              <a:t>c. In september is het ongeveer </a:t>
            </a:r>
            <a:r>
              <a:rPr lang="nl-NL" sz="2400" dirty="0">
                <a:solidFill>
                  <a:srgbClr val="FF0000"/>
                </a:solidFill>
                <a:cs typeface="Times New Roman" pitchFamily="18" charset="0"/>
              </a:rPr>
              <a:t>0</a:t>
            </a:r>
            <a:r>
              <a:rPr lang="nl-NL" sz="2400" dirty="0">
                <a:cs typeface="Times New Roman" pitchFamily="18" charset="0"/>
              </a:rPr>
              <a:t>°C.</a:t>
            </a:r>
          </a:p>
          <a:p>
            <a:pPr>
              <a:spcBef>
                <a:spcPct val="50000"/>
              </a:spcBef>
            </a:pPr>
            <a:endParaRPr lang="nl-NL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9224" name="Picture 8" descr="~AUT0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96975"/>
            <a:ext cx="31670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684588" y="1076220"/>
            <a:ext cx="43926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b="1" dirty="0">
                <a:solidFill>
                  <a:srgbClr val="FF0000"/>
                </a:solidFill>
              </a:rPr>
              <a:t>Noteer van deze vraag alleen het antwoord.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164426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329</Words>
  <Application>Microsoft Macintosh PowerPoint</Application>
  <PresentationFormat>On-screen Show (4:3)</PresentationFormat>
  <Paragraphs>49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Times New Roman</vt:lpstr>
      <vt:lpstr>Wingdings</vt:lpstr>
      <vt:lpstr>Standaardontwerp</vt:lpstr>
      <vt:lpstr>Bitmap-figuur</vt:lpstr>
      <vt:lpstr>KLIMAATGRAFIEKEN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KLIMAATGRAFIEKEN</dc:title>
  <dc:creator>Art</dc:creator>
  <cp:lastModifiedBy>Jack van Soest</cp:lastModifiedBy>
  <cp:revision>10</cp:revision>
  <dcterms:created xsi:type="dcterms:W3CDTF">2008-11-02T18:13:30Z</dcterms:created>
  <dcterms:modified xsi:type="dcterms:W3CDTF">2021-01-26T09:03:19Z</dcterms:modified>
</cp:coreProperties>
</file>